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3" r:id="rId4"/>
    <p:sldId id="274" r:id="rId5"/>
    <p:sldId id="278" r:id="rId6"/>
    <p:sldId id="277" r:id="rId7"/>
    <p:sldId id="259" r:id="rId8"/>
    <p:sldId id="275" r:id="rId9"/>
    <p:sldId id="266" r:id="rId10"/>
    <p:sldId id="269" r:id="rId11"/>
    <p:sldId id="262" r:id="rId12"/>
    <p:sldId id="271" r:id="rId13"/>
    <p:sldId id="261" r:id="rId14"/>
    <p:sldId id="260" r:id="rId15"/>
    <p:sldId id="265"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FF"/>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90"/>
  </p:normalViewPr>
  <p:slideViewPr>
    <p:cSldViewPr snapToGrid="0">
      <p:cViewPr varScale="1">
        <p:scale>
          <a:sx n="86" d="100"/>
          <a:sy n="86" d="100"/>
        </p:scale>
        <p:origin x="2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6C59258-979F-4D51-972C-6EAA34DEE2C6}" type="datetimeFigureOut">
              <a:rPr lang="en-AU" smtClean="0"/>
              <a:t>10/08/2023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2471343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C59258-979F-4D51-972C-6EAA34DEE2C6}" type="datetimeFigureOut">
              <a:rPr lang="en-AU" smtClean="0"/>
              <a:t>10/08/2023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337746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C59258-979F-4D51-972C-6EAA34DEE2C6}" type="datetimeFigureOut">
              <a:rPr lang="en-AU" smtClean="0"/>
              <a:t>10/08/2023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85418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6C59258-979F-4D51-972C-6EAA34DEE2C6}" type="datetimeFigureOut">
              <a:rPr lang="en-AU" smtClean="0"/>
              <a:t>10/08/2023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289893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6C59258-979F-4D51-972C-6EAA34DEE2C6}" type="datetimeFigureOut">
              <a:rPr lang="en-AU" smtClean="0"/>
              <a:t>10/08/2023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1870793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6C59258-979F-4D51-972C-6EAA34DEE2C6}" type="datetimeFigureOut">
              <a:rPr lang="en-AU" smtClean="0"/>
              <a:t>10/08/2023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107924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6C59258-979F-4D51-972C-6EAA34DEE2C6}" type="datetimeFigureOut">
              <a:rPr lang="en-AU" smtClean="0"/>
              <a:t>10/08/2023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133708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6C59258-979F-4D51-972C-6EAA34DEE2C6}" type="datetimeFigureOut">
              <a:rPr lang="en-AU" smtClean="0"/>
              <a:t>10/08/2023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350184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C59258-979F-4D51-972C-6EAA34DEE2C6}" type="datetimeFigureOut">
              <a:rPr lang="en-AU" smtClean="0"/>
              <a:t>10/08/2023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364852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C59258-979F-4D51-972C-6EAA34DEE2C6}" type="datetimeFigureOut">
              <a:rPr lang="en-AU" smtClean="0"/>
              <a:t>10/08/2023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389585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6C59258-979F-4D51-972C-6EAA34DEE2C6}" type="datetimeFigureOut">
              <a:rPr lang="en-AU" smtClean="0"/>
              <a:t>10/08/2023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F3E26D8-5CB2-4F03-A34A-18439A7E6B17}" type="slidenum">
              <a:rPr lang="en-AU" smtClean="0"/>
              <a:t>‹#›</a:t>
            </a:fld>
            <a:endParaRPr lang="en-AU"/>
          </a:p>
        </p:txBody>
      </p:sp>
    </p:spTree>
    <p:extLst>
      <p:ext uri="{BB962C8B-B14F-4D97-AF65-F5344CB8AC3E}">
        <p14:creationId xmlns:p14="http://schemas.microsoft.com/office/powerpoint/2010/main" val="2584504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59258-979F-4D51-972C-6EAA34DEE2C6}" type="datetimeFigureOut">
              <a:rPr lang="en-AU" smtClean="0"/>
              <a:t>10/08/2023</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E26D8-5CB2-4F03-A34A-18439A7E6B17}" type="slidenum">
              <a:rPr lang="en-AU" smtClean="0"/>
              <a:t>‹#›</a:t>
            </a:fld>
            <a:endParaRPr lang="en-AU"/>
          </a:p>
        </p:txBody>
      </p:sp>
    </p:spTree>
    <p:extLst>
      <p:ext uri="{BB962C8B-B14F-4D97-AF65-F5344CB8AC3E}">
        <p14:creationId xmlns:p14="http://schemas.microsoft.com/office/powerpoint/2010/main" val="29014918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openclipart.org/detail/174251/fwd__bubble_hand_drawn-by-rejon-177666"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MANAGER@EVELATENIGHTBAR.COM.AU" TargetMode="External"/><Relationship Id="rId2" Type="http://schemas.openxmlformats.org/officeDocument/2006/relationships/hyperlink" Target="mailto:EVENTS@EVELATENIGHTBAR.COM.AU" TargetMode="Externa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hyperlink" Target="https://pixabay.com/en/holly-ornament-holiday-x-mas-16184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Christmas_sugar_cookies,_January_2010.jpg"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hyperlink" Target="https://openclipart.org/detail/174251/fwd__bubble_hand_drawn-by-rejon-17766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enclipart.org/detail/174251/fwd__bubble_hand_drawn-by-rejon-177666" TargetMode="External"/><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F9A5B47-C43F-A170-1006-2388DECFD5AE}"/>
              </a:ext>
            </a:extLst>
          </p:cNvPr>
          <p:cNvSpPr>
            <a:spLocks noGrp="1"/>
          </p:cNvSpPr>
          <p:nvPr>
            <p:ph type="subTitle" idx="1"/>
          </p:nvPr>
        </p:nvSpPr>
        <p:spPr>
          <a:xfrm>
            <a:off x="650449" y="5043488"/>
            <a:ext cx="10901471" cy="1312863"/>
          </a:xfrm>
          <a:noFill/>
        </p:spPr>
        <p:txBody>
          <a:bodyPr>
            <a:normAutofit/>
          </a:bodyPr>
          <a:lstStyle/>
          <a:p>
            <a:r>
              <a:rPr lang="en-US" sz="2800" dirty="0">
                <a:latin typeface="Copperplate Gothic Bold" panose="020E0705020206020404" pitchFamily="34" charset="77"/>
              </a:rPr>
              <a:t>CHRISTMAS AT EVE</a:t>
            </a:r>
          </a:p>
          <a:p>
            <a:r>
              <a:rPr lang="en-US" sz="2800" dirty="0">
                <a:latin typeface="Copperplate Gothic Bold" panose="020E0705020206020404" pitchFamily="34" charset="77"/>
              </a:rPr>
              <a:t>BE FESTIVELY TEMPTED</a:t>
            </a:r>
            <a:endParaRPr lang="en-AU" sz="2800" dirty="0">
              <a:latin typeface="Copperplate Gothic Bold" panose="020E0705020206020404" pitchFamily="34" charset="77"/>
            </a:endParaRPr>
          </a:p>
        </p:txBody>
      </p:sp>
      <p:pic>
        <p:nvPicPr>
          <p:cNvPr id="12" name="Picture 11" descr="Logo&#10;&#10;Description automatically generated">
            <a:extLst>
              <a:ext uri="{FF2B5EF4-FFF2-40B4-BE49-F238E27FC236}">
                <a16:creationId xmlns:a16="http://schemas.microsoft.com/office/drawing/2014/main" id="{9CD09134-B522-33FA-D016-9FBEDD7889FE}"/>
              </a:ext>
            </a:extLst>
          </p:cNvPr>
          <p:cNvPicPr>
            <a:picLocks noChangeAspect="1"/>
          </p:cNvPicPr>
          <p:nvPr/>
        </p:nvPicPr>
        <p:blipFill rotWithShape="1">
          <a:blip r:embed="rId2">
            <a:extLst>
              <a:ext uri="{28A0092B-C50C-407E-A947-70E740481C1C}">
                <a14:useLocalDpi xmlns:a14="http://schemas.microsoft.com/office/drawing/2010/main" val="0"/>
              </a:ext>
            </a:extLst>
          </a:blip>
          <a:srcRect t="10555" b="13021"/>
          <a:stretch/>
        </p:blipFill>
        <p:spPr>
          <a:xfrm>
            <a:off x="21" y="0"/>
            <a:ext cx="12191979" cy="4239482"/>
          </a:xfrm>
          <a:prstGeom prst="rect">
            <a:avLst/>
          </a:prstGeom>
        </p:spPr>
      </p:pic>
      <p:pic>
        <p:nvPicPr>
          <p:cNvPr id="5" name="Picture 4" descr="A green leaves and red berries&#10;&#10;Description automatically generated">
            <a:extLst>
              <a:ext uri="{FF2B5EF4-FFF2-40B4-BE49-F238E27FC236}">
                <a16:creationId xmlns:a16="http://schemas.microsoft.com/office/drawing/2014/main" id="{0EBF8BBC-9EA7-6C0E-411B-D612E71347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31649" y="3884982"/>
            <a:ext cx="3460351" cy="2973018"/>
          </a:xfrm>
          <a:prstGeom prst="rect">
            <a:avLst/>
          </a:prstGeom>
        </p:spPr>
      </p:pic>
    </p:spTree>
    <p:extLst>
      <p:ext uri="{BB962C8B-B14F-4D97-AF65-F5344CB8AC3E}">
        <p14:creationId xmlns:p14="http://schemas.microsoft.com/office/powerpoint/2010/main" val="2973870134"/>
      </p:ext>
    </p:extLst>
  </p:cSld>
  <p:clrMapOvr>
    <a:masterClrMapping/>
  </p:clrMapOvr>
  <mc:AlternateContent xmlns:mc="http://schemas.openxmlformats.org/markup-compatibility/2006" xmlns:p14="http://schemas.microsoft.com/office/powerpoint/2010/main">
    <mc:Choice Requires="p14">
      <p:transition spd="slow" p14:dur="2000" advTm="2120"/>
    </mc:Choice>
    <mc:Fallback xmlns="">
      <p:transition spd="slow" advTm="212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62834-5B13-149C-F0E8-49814B6CA216}"/>
              </a:ext>
            </a:extLst>
          </p:cNvPr>
          <p:cNvSpPr>
            <a:spLocks noGrp="1"/>
          </p:cNvSpPr>
          <p:nvPr>
            <p:ph type="title"/>
          </p:nvPr>
        </p:nvSpPr>
        <p:spPr>
          <a:xfrm>
            <a:off x="438912" y="859536"/>
            <a:ext cx="4837176" cy="1243584"/>
          </a:xfrm>
        </p:spPr>
        <p:txBody>
          <a:bodyPr vert="horz" lIns="91440" tIns="45720" rIns="91440" bIns="45720" rtlCol="0" anchor="ctr">
            <a:normAutofit/>
          </a:bodyPr>
          <a:lstStyle/>
          <a:p>
            <a:r>
              <a:rPr lang="en-US" sz="3400" b="1" dirty="0">
                <a:latin typeface="Copperplate Gothic Bold" panose="020E0705020206020404" pitchFamily="34" charset="77"/>
              </a:rPr>
              <a:t>COCKTAIL PACKAGE</a:t>
            </a:r>
          </a:p>
        </p:txBody>
      </p:sp>
      <p:sp>
        <p:nvSpPr>
          <p:cNvPr id="17" name="Rectangle 16">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9919BF2-84BC-D79D-76D1-FBD7CD02EAEF}"/>
              </a:ext>
            </a:extLst>
          </p:cNvPr>
          <p:cNvSpPr>
            <a:spLocks noGrp="1"/>
          </p:cNvSpPr>
          <p:nvPr>
            <p:ph type="body" sz="half" idx="2"/>
          </p:nvPr>
        </p:nvSpPr>
        <p:spPr>
          <a:xfrm>
            <a:off x="128016" y="2285292"/>
            <a:ext cx="4837176" cy="4460065"/>
          </a:xfrm>
        </p:spPr>
        <p:txBody>
          <a:bodyPr vert="horz" lIns="91440" tIns="45720" rIns="91440" bIns="45720" rtlCol="0">
            <a:normAutofit fontScale="92500" lnSpcReduction="10000"/>
          </a:bodyPr>
          <a:lstStyle/>
          <a:p>
            <a:r>
              <a:rPr lang="en-US" sz="1400" b="1" dirty="0">
                <a:effectLst/>
                <a:latin typeface="Copperplate Gothic Bold" panose="020E0705020206020404" pitchFamily="34" charset="77"/>
              </a:rPr>
              <a:t>Japanese Slipper </a:t>
            </a:r>
            <a:endParaRPr lang="en-US" sz="1400" b="1" dirty="0">
              <a:latin typeface="Copperplate Gothic Bold" panose="020E0705020206020404" pitchFamily="34" charset="77"/>
            </a:endParaRPr>
          </a:p>
          <a:p>
            <a:r>
              <a:rPr lang="en-US" sz="1400" dirty="0">
                <a:effectLst/>
                <a:latin typeface="Copperplate Gothic Bold" panose="020E0705020206020404" pitchFamily="34" charset="77"/>
              </a:rPr>
              <a:t>Triple Sec, Midori, Lime Juice and finished with Maraschino Cherries</a:t>
            </a:r>
          </a:p>
          <a:p>
            <a:r>
              <a:rPr lang="en-US" sz="1400" b="1" dirty="0">
                <a:effectLst/>
                <a:latin typeface="Copperplate Gothic Bold" panose="020E0705020206020404" pitchFamily="34" charset="77"/>
              </a:rPr>
              <a:t>Cosmopolitan *</a:t>
            </a:r>
            <a:endParaRPr lang="en-US" sz="1400" b="1" dirty="0">
              <a:latin typeface="Copperplate Gothic Bold" panose="020E0705020206020404" pitchFamily="34" charset="77"/>
            </a:endParaRPr>
          </a:p>
          <a:p>
            <a:r>
              <a:rPr lang="en-US" sz="1400" dirty="0">
                <a:effectLst/>
                <a:latin typeface="Copperplate Gothic Bold" panose="020E0705020206020404" pitchFamily="34" charset="77"/>
              </a:rPr>
              <a:t>Vodka, Triple Sec, Lime Juice, Cranberry Juice, Maraschino Cherries</a:t>
            </a:r>
          </a:p>
          <a:p>
            <a:pPr marR="4445"/>
            <a:r>
              <a:rPr lang="en-US" sz="1400" b="1" dirty="0">
                <a:effectLst/>
                <a:latin typeface="Copperplate Gothic Bold" panose="020E0705020206020404" pitchFamily="34" charset="77"/>
              </a:rPr>
              <a:t>Espresso Martini *</a:t>
            </a:r>
            <a:endParaRPr lang="en-US" sz="1400" b="1" dirty="0">
              <a:latin typeface="Copperplate Gothic Bold" panose="020E0705020206020404" pitchFamily="34" charset="77"/>
            </a:endParaRPr>
          </a:p>
          <a:p>
            <a:pPr marR="4445"/>
            <a:r>
              <a:rPr lang="en-US" sz="1400" dirty="0">
                <a:effectLst/>
                <a:latin typeface="Copperplate Gothic Bold" panose="020E0705020206020404" pitchFamily="34" charset="77"/>
              </a:rPr>
              <a:t>Traditional Kahlua, Espresso Coffee, Vodka</a:t>
            </a:r>
          </a:p>
          <a:p>
            <a:r>
              <a:rPr lang="en-US" sz="1400" b="1" dirty="0">
                <a:effectLst/>
                <a:latin typeface="Copperplate Gothic Bold" panose="020E0705020206020404" pitchFamily="34" charset="77"/>
              </a:rPr>
              <a:t>Fruit Tingle*</a:t>
            </a:r>
            <a:endParaRPr lang="en-US" sz="1400" dirty="0">
              <a:effectLst/>
              <a:latin typeface="Copperplate Gothic Bold" panose="020E0705020206020404" pitchFamily="34" charset="77"/>
            </a:endParaRPr>
          </a:p>
          <a:p>
            <a:r>
              <a:rPr lang="en-US" sz="1400" dirty="0">
                <a:effectLst/>
                <a:latin typeface="Copperplate Gothic Bold" panose="020E0705020206020404" pitchFamily="34" charset="77"/>
              </a:rPr>
              <a:t>Vodka, Blue Curacao, Lemonade and grenadine</a:t>
            </a:r>
          </a:p>
          <a:p>
            <a:r>
              <a:rPr lang="en-US" sz="1400" b="1" dirty="0">
                <a:effectLst/>
                <a:latin typeface="Copperplate Gothic Bold" panose="020E0705020206020404" pitchFamily="34" charset="77"/>
              </a:rPr>
              <a:t>True Blue </a:t>
            </a:r>
            <a:endParaRPr lang="en-US" sz="1400" dirty="0">
              <a:effectLst/>
              <a:latin typeface="Copperplate Gothic Bold" panose="020E0705020206020404" pitchFamily="34" charset="77"/>
            </a:endParaRPr>
          </a:p>
          <a:p>
            <a:r>
              <a:rPr lang="en-US" sz="1400" dirty="0">
                <a:effectLst/>
                <a:latin typeface="Copperplate Gothic Bold" panose="020E0705020206020404" pitchFamily="34" charset="77"/>
              </a:rPr>
              <a:t>Malibu Rum, Blue Curacao, Ginger Beer</a:t>
            </a:r>
          </a:p>
          <a:p>
            <a:r>
              <a:rPr lang="en-US" sz="1400" b="1" dirty="0">
                <a:effectLst/>
                <a:latin typeface="Copperplate Gothic Bold" panose="020E0705020206020404" pitchFamily="34" charset="77"/>
              </a:rPr>
              <a:t>Tropical Haze</a:t>
            </a:r>
            <a:endParaRPr lang="en-US" sz="1400" dirty="0">
              <a:effectLst/>
              <a:latin typeface="Copperplate Gothic Bold" panose="020E0705020206020404" pitchFamily="34" charset="77"/>
            </a:endParaRPr>
          </a:p>
          <a:p>
            <a:r>
              <a:rPr lang="en-US" sz="1400" dirty="0">
                <a:effectLst/>
                <a:latin typeface="Copperplate Gothic Bold" panose="020E0705020206020404" pitchFamily="34" charset="77"/>
              </a:rPr>
              <a:t>Cointreau, Midori Melon Liqueur </a:t>
            </a:r>
            <a:r>
              <a:rPr lang="en-US" sz="1400" dirty="0">
                <a:latin typeface="Copperplate Gothic Bold" panose="020E0705020206020404" pitchFamily="34" charset="77"/>
              </a:rPr>
              <a:t>&amp;</a:t>
            </a:r>
            <a:r>
              <a:rPr lang="en-US" sz="1400" dirty="0">
                <a:effectLst/>
                <a:latin typeface="Copperplate Gothic Bold" panose="020E0705020206020404" pitchFamily="34" charset="77"/>
              </a:rPr>
              <a:t> Pineapple Juice</a:t>
            </a:r>
          </a:p>
          <a:p>
            <a:pPr fontAlgn="t">
              <a:spcBef>
                <a:spcPts val="0"/>
              </a:spcBef>
            </a:pPr>
            <a:endParaRPr lang="en-US" sz="1400" dirty="0">
              <a:latin typeface="Copperplate Gothic Bold" panose="020E0705020206020404" pitchFamily="34" charset="77"/>
            </a:endParaRPr>
          </a:p>
          <a:p>
            <a:pPr fontAlgn="t">
              <a:spcBef>
                <a:spcPts val="0"/>
              </a:spcBef>
            </a:pPr>
            <a:r>
              <a:rPr lang="en-US" sz="1400" dirty="0">
                <a:latin typeface="Copperplate Gothic Bold" panose="020E0705020206020404" pitchFamily="34" charset="77"/>
              </a:rPr>
              <a:t>Mocktail: </a:t>
            </a:r>
          </a:p>
          <a:p>
            <a:pPr fontAlgn="t">
              <a:spcBef>
                <a:spcPts val="0"/>
              </a:spcBef>
            </a:pPr>
            <a:r>
              <a:rPr lang="en-US" sz="1400" dirty="0">
                <a:latin typeface="Copperplate Gothic Bold" panose="020E0705020206020404" pitchFamily="34" charset="77"/>
              </a:rPr>
              <a:t>Made to Order or as above marked with *</a:t>
            </a:r>
          </a:p>
          <a:p>
            <a:pPr fontAlgn="t">
              <a:spcBef>
                <a:spcPts val="0"/>
              </a:spcBef>
            </a:pPr>
            <a:endParaRPr lang="en-US" sz="1400" dirty="0">
              <a:effectLst/>
              <a:latin typeface="Copperplate Gothic Bold" panose="020E0705020206020404" pitchFamily="34" charset="77"/>
            </a:endParaRPr>
          </a:p>
          <a:p>
            <a:pPr fontAlgn="t">
              <a:spcBef>
                <a:spcPts val="0"/>
              </a:spcBef>
            </a:pPr>
            <a:endParaRPr lang="en-US" sz="1400" dirty="0">
              <a:latin typeface="Copperplate Gothic Bold" panose="020E0705020206020404" pitchFamily="34" charset="77"/>
            </a:endParaRPr>
          </a:p>
          <a:p>
            <a:pPr fontAlgn="t">
              <a:spcBef>
                <a:spcPts val="0"/>
              </a:spcBef>
            </a:pPr>
            <a:endParaRPr lang="en-US" sz="1400" dirty="0">
              <a:effectLst/>
              <a:latin typeface="Copperplate Gothic Bold" panose="020E0705020206020404" pitchFamily="34" charset="77"/>
            </a:endParaRPr>
          </a:p>
          <a:p>
            <a:pPr marL="0" indent="-228600" fontAlgn="t">
              <a:spcBef>
                <a:spcPts val="0"/>
              </a:spcBef>
              <a:spcAft>
                <a:spcPts val="0"/>
              </a:spcAft>
              <a:buFont typeface="Arial" panose="020B0604020202020204" pitchFamily="34" charset="0"/>
              <a:buChar char="•"/>
            </a:pPr>
            <a:endParaRPr lang="en-US" sz="700" b="0" i="0" u="none" strike="noStrike" dirty="0">
              <a:effectLst/>
            </a:endParaRPr>
          </a:p>
          <a:p>
            <a:pPr indent="-228600">
              <a:buFont typeface="Arial" panose="020B0604020202020204" pitchFamily="34" charset="0"/>
              <a:buChar char="•"/>
            </a:pPr>
            <a:endParaRPr lang="en-US" sz="700" dirty="0"/>
          </a:p>
        </p:txBody>
      </p:sp>
      <p:pic>
        <p:nvPicPr>
          <p:cNvPr id="6" name="Picture Placeholder 5">
            <a:extLst>
              <a:ext uri="{FF2B5EF4-FFF2-40B4-BE49-F238E27FC236}">
                <a16:creationId xmlns:a16="http://schemas.microsoft.com/office/drawing/2014/main" id="{3B27AB6F-32E1-E4E2-541D-B0F5713967E5}"/>
              </a:ext>
            </a:extLst>
          </p:cNvPr>
          <p:cNvPicPr>
            <a:picLocks noGrp="1" noChangeAspect="1"/>
          </p:cNvPicPr>
          <p:nvPr>
            <p:ph type="pic" idx="1"/>
          </p:nvPr>
        </p:nvPicPr>
        <p:blipFill>
          <a:blip r:embed="rId2"/>
          <a:srcRect l="16536" r="16536"/>
          <a:stretch>
            <a:fillRect/>
          </a:stretch>
        </p:blipFill>
        <p:spPr>
          <a:xfrm>
            <a:off x="6565392" y="647309"/>
            <a:ext cx="2505456" cy="1984060"/>
          </a:xfrm>
          <a:prstGeom prst="rect">
            <a:avLst/>
          </a:prstGeom>
        </p:spPr>
      </p:pic>
      <p:pic>
        <p:nvPicPr>
          <p:cNvPr id="3" name="Picture 2" descr="Logo&#10;&#10;Description automatically generated">
            <a:extLst>
              <a:ext uri="{FF2B5EF4-FFF2-40B4-BE49-F238E27FC236}">
                <a16:creationId xmlns:a16="http://schemas.microsoft.com/office/drawing/2014/main" id="{EB003588-0097-935F-156B-0F843027DC76}"/>
              </a:ext>
            </a:extLst>
          </p:cNvPr>
          <p:cNvPicPr>
            <a:picLocks noChangeAspect="1"/>
          </p:cNvPicPr>
          <p:nvPr/>
        </p:nvPicPr>
        <p:blipFill rotWithShape="1">
          <a:blip r:embed="rId3">
            <a:extLst>
              <a:ext uri="{28A0092B-C50C-407E-A947-70E740481C1C}">
                <a14:useLocalDpi xmlns:a14="http://schemas.microsoft.com/office/drawing/2010/main" val="0"/>
              </a:ext>
            </a:extLst>
          </a:blip>
          <a:srcRect t="10555" b="13021"/>
          <a:stretch/>
        </p:blipFill>
        <p:spPr>
          <a:xfrm>
            <a:off x="9288744" y="1203729"/>
            <a:ext cx="2505456" cy="871220"/>
          </a:xfrm>
          <a:prstGeom prst="rect">
            <a:avLst/>
          </a:prstGeom>
        </p:spPr>
      </p:pic>
      <p:sp>
        <p:nvSpPr>
          <p:cNvPr id="8" name="TextBox 7">
            <a:extLst>
              <a:ext uri="{FF2B5EF4-FFF2-40B4-BE49-F238E27FC236}">
                <a16:creationId xmlns:a16="http://schemas.microsoft.com/office/drawing/2014/main" id="{4B079014-2D79-04C9-F463-823EEF974DF5}"/>
              </a:ext>
            </a:extLst>
          </p:cNvPr>
          <p:cNvSpPr txBox="1"/>
          <p:nvPr/>
        </p:nvSpPr>
        <p:spPr>
          <a:xfrm>
            <a:off x="7301373" y="5118904"/>
            <a:ext cx="3974742" cy="738664"/>
          </a:xfrm>
          <a:prstGeom prst="rect">
            <a:avLst/>
          </a:prstGeom>
          <a:noFill/>
        </p:spPr>
        <p:txBody>
          <a:bodyPr wrap="none" rtlCol="0">
            <a:spAutoFit/>
          </a:bodyPr>
          <a:lstStyle/>
          <a:p>
            <a:r>
              <a:rPr lang="en-US" sz="2400" dirty="0">
                <a:latin typeface="Copperplate Gothic Bold" panose="020E0705020206020404" pitchFamily="34" charset="77"/>
              </a:rPr>
              <a:t>Priced on application</a:t>
            </a:r>
            <a:endParaRPr lang="en-AU" sz="2400" dirty="0">
              <a:latin typeface="Copperplate Gothic Bold" panose="020E0705020206020404" pitchFamily="34" charset="77"/>
            </a:endParaRPr>
          </a:p>
          <a:p>
            <a:endParaRPr lang="en-US" dirty="0"/>
          </a:p>
        </p:txBody>
      </p:sp>
      <p:pic>
        <p:nvPicPr>
          <p:cNvPr id="5" name="Picture 4">
            <a:extLst>
              <a:ext uri="{FF2B5EF4-FFF2-40B4-BE49-F238E27FC236}">
                <a16:creationId xmlns:a16="http://schemas.microsoft.com/office/drawing/2014/main" id="{F6F0F494-3472-6ACB-8D73-B43CFD5AEFE4}"/>
              </a:ext>
            </a:extLst>
          </p:cNvPr>
          <p:cNvPicPr>
            <a:picLocks noChangeAspect="1"/>
          </p:cNvPicPr>
          <p:nvPr/>
        </p:nvPicPr>
        <p:blipFill rotWithShape="1">
          <a:blip r:embed="rId4"/>
          <a:srcRect t="6884" r="-2" b="1036"/>
          <a:stretch/>
        </p:blipFill>
        <p:spPr>
          <a:xfrm>
            <a:off x="5626609" y="2688902"/>
            <a:ext cx="6210233" cy="285914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391377054"/>
      </p:ext>
    </p:extLst>
  </p:cSld>
  <p:clrMapOvr>
    <a:masterClrMapping/>
  </p:clrMapOvr>
  <mc:AlternateContent xmlns:mc="http://schemas.openxmlformats.org/markup-compatibility/2006" xmlns:p14="http://schemas.microsoft.com/office/powerpoint/2010/main">
    <mc:Choice Requires="p14">
      <p:transition spd="slow" p14:dur="2000" advTm="15146"/>
    </mc:Choice>
    <mc:Fallback xmlns="">
      <p:transition spd="slow" advTm="1514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F4344919-B835-04F8-1B72-C482C0CB3A03}"/>
              </a:ext>
            </a:extLst>
          </p:cNvPr>
          <p:cNvPicPr>
            <a:picLocks noChangeAspect="1"/>
          </p:cNvPicPr>
          <p:nvPr/>
        </p:nvPicPr>
        <p:blipFill rotWithShape="1">
          <a:blip r:embed="rId2">
            <a:extLst>
              <a:ext uri="{28A0092B-C50C-407E-A947-70E740481C1C}">
                <a14:useLocalDpi xmlns:a14="http://schemas.microsoft.com/office/drawing/2010/main" val="0"/>
              </a:ext>
            </a:extLst>
          </a:blip>
          <a:srcRect t="10555" b="13021"/>
          <a:stretch/>
        </p:blipFill>
        <p:spPr>
          <a:xfrm>
            <a:off x="9562352" y="0"/>
            <a:ext cx="2629648" cy="914400"/>
          </a:xfrm>
          <a:prstGeom prst="rect">
            <a:avLst/>
          </a:prstGeom>
        </p:spPr>
      </p:pic>
      <p:sp>
        <p:nvSpPr>
          <p:cNvPr id="2" name="Title 1">
            <a:extLst>
              <a:ext uri="{FF2B5EF4-FFF2-40B4-BE49-F238E27FC236}">
                <a16:creationId xmlns:a16="http://schemas.microsoft.com/office/drawing/2014/main" id="{7FEEB2CD-1DA7-44EC-7A01-0C7AF6D67D89}"/>
              </a:ext>
            </a:extLst>
          </p:cNvPr>
          <p:cNvSpPr>
            <a:spLocks noGrp="1"/>
          </p:cNvSpPr>
          <p:nvPr>
            <p:ph type="title"/>
          </p:nvPr>
        </p:nvSpPr>
        <p:spPr>
          <a:xfrm>
            <a:off x="-47627" y="-13539"/>
            <a:ext cx="10515600" cy="685051"/>
          </a:xfrm>
        </p:spPr>
        <p:txBody>
          <a:bodyPr>
            <a:noAutofit/>
          </a:bodyPr>
          <a:lstStyle/>
          <a:p>
            <a:r>
              <a:rPr lang="en-US" sz="2800" b="1" dirty="0">
                <a:latin typeface="Copperplate Gothic Bold" panose="020E0705020206020404" pitchFamily="34" charset="77"/>
              </a:rPr>
              <a:t>FUNCTION SPACE- Private Functions</a:t>
            </a:r>
            <a:endParaRPr lang="en-AU" sz="2800" b="1" dirty="0">
              <a:latin typeface="Copperplate Gothic Bold" panose="020E0705020206020404" pitchFamily="34" charset="77"/>
            </a:endParaRPr>
          </a:p>
        </p:txBody>
      </p:sp>
      <p:pic>
        <p:nvPicPr>
          <p:cNvPr id="9" name="Content Placeholder 8" descr="Chart, waterfall chart&#10;&#10;Description automatically generated">
            <a:extLst>
              <a:ext uri="{FF2B5EF4-FFF2-40B4-BE49-F238E27FC236}">
                <a16:creationId xmlns:a16="http://schemas.microsoft.com/office/drawing/2014/main" id="{3B27E24C-6C90-1CE3-8FB0-F5770343514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483" t="15177" r="23227" b="19154"/>
          <a:stretch/>
        </p:blipFill>
        <p:spPr>
          <a:xfrm>
            <a:off x="4552948" y="1048833"/>
            <a:ext cx="7639052" cy="5809167"/>
          </a:xfrm>
        </p:spPr>
      </p:pic>
      <p:sp>
        <p:nvSpPr>
          <p:cNvPr id="12" name="TextBox 11">
            <a:extLst>
              <a:ext uri="{FF2B5EF4-FFF2-40B4-BE49-F238E27FC236}">
                <a16:creationId xmlns:a16="http://schemas.microsoft.com/office/drawing/2014/main" id="{BC491A0C-AB02-FC71-4F14-B03CFE8760EC}"/>
              </a:ext>
            </a:extLst>
          </p:cNvPr>
          <p:cNvSpPr txBox="1"/>
          <p:nvPr/>
        </p:nvSpPr>
        <p:spPr>
          <a:xfrm>
            <a:off x="216693" y="1169730"/>
            <a:ext cx="4186237" cy="5016758"/>
          </a:xfrm>
          <a:prstGeom prst="rect">
            <a:avLst/>
          </a:prstGeom>
          <a:noFill/>
        </p:spPr>
        <p:txBody>
          <a:bodyPr wrap="square" rtlCol="0">
            <a:spAutoFit/>
          </a:bodyPr>
          <a:lstStyle/>
          <a:p>
            <a:pPr algn="ctr"/>
            <a:r>
              <a:rPr lang="en-US" b="1" u="sng" dirty="0">
                <a:latin typeface="Copperplate Gothic Bold" panose="020E0705020206020404" pitchFamily="34" charset="77"/>
              </a:rPr>
              <a:t>VIP ROOM AND COURTYARD:</a:t>
            </a:r>
          </a:p>
          <a:p>
            <a:pPr algn="ctr"/>
            <a:r>
              <a:rPr lang="en-US" sz="1400" b="1" dirty="0">
                <a:solidFill>
                  <a:schemeClr val="tx1">
                    <a:lumMod val="65000"/>
                  </a:schemeClr>
                </a:solidFill>
                <a:latin typeface="Copperplate Gothic Bold" panose="020E0705020206020404" pitchFamily="34" charset="77"/>
              </a:rPr>
              <a:t>(Light Grey Shaded Area)</a:t>
            </a:r>
          </a:p>
          <a:p>
            <a:r>
              <a:rPr lang="en-US" b="1" u="sng" dirty="0">
                <a:latin typeface="Copperplate Gothic Bold" panose="020E0705020206020404" pitchFamily="34" charset="77"/>
              </a:rPr>
              <a:t> </a:t>
            </a:r>
          </a:p>
          <a:p>
            <a:pPr algn="ctr"/>
            <a:r>
              <a:rPr lang="en-US" sz="1400" dirty="0">
                <a:latin typeface="Copperplate Gothic Bold" panose="020E0705020206020404" pitchFamily="34" charset="77"/>
              </a:rPr>
              <a:t>MAXIMUM OF 50 PEOPLE</a:t>
            </a:r>
          </a:p>
          <a:p>
            <a:pPr algn="ctr"/>
            <a:r>
              <a:rPr lang="en-US" sz="1200" dirty="0">
                <a:latin typeface="Copperplate Gothic Bold" panose="020E0705020206020404" pitchFamily="34" charset="77"/>
              </a:rPr>
              <a:t>(PLEASE NOTE THIS OPTION ALLOWS TOTAL EXCLUSIVITY OF THE VIP AREA. A CODE CAN BE USED TO SEPARATE THE FUNCTRION FROM THE GENERAL PUBLIC. THE ONLY SHARED AREA WILL BE THE COURTYARD, THE VIP SECTION WILL BE CORNEDED OFF FOR YOUR GUESTS ONLY)</a:t>
            </a:r>
          </a:p>
          <a:p>
            <a:endParaRPr lang="en-US" dirty="0">
              <a:latin typeface="Copperplate Gothic Bold" panose="020E0705020206020404" pitchFamily="34" charset="77"/>
            </a:endParaRPr>
          </a:p>
          <a:p>
            <a:pPr algn="ctr"/>
            <a:r>
              <a:rPr lang="en-US" b="1" u="sng" dirty="0">
                <a:latin typeface="Copperplate Gothic Bold" panose="020E0705020206020404" pitchFamily="34" charset="77"/>
              </a:rPr>
              <a:t>EXTENDED VIP AREA:</a:t>
            </a:r>
          </a:p>
          <a:p>
            <a:pPr algn="ctr"/>
            <a:r>
              <a:rPr lang="en-US" sz="1400" b="1" u="sng" dirty="0">
                <a:solidFill>
                  <a:schemeClr val="bg1">
                    <a:lumMod val="50000"/>
                    <a:lumOff val="50000"/>
                  </a:schemeClr>
                </a:solidFill>
                <a:latin typeface="Copperplate Gothic Bold" panose="020E0705020206020404" pitchFamily="34" charset="77"/>
              </a:rPr>
              <a:t>(Dark Grey Shaded Area)</a:t>
            </a:r>
          </a:p>
          <a:p>
            <a:endParaRPr lang="en-US" dirty="0">
              <a:latin typeface="Copperplate Gothic Bold" panose="020E0705020206020404" pitchFamily="34" charset="77"/>
            </a:endParaRPr>
          </a:p>
          <a:p>
            <a:pPr algn="ctr"/>
            <a:r>
              <a:rPr lang="en-US" sz="1400" dirty="0">
                <a:latin typeface="Copperplate Gothic Bold" panose="020E0705020206020404" pitchFamily="34" charset="77"/>
              </a:rPr>
              <a:t>MAXIMUM OF 100 PEOPLE</a:t>
            </a:r>
          </a:p>
          <a:p>
            <a:pPr algn="ctr"/>
            <a:r>
              <a:rPr lang="en-US" sz="1200" dirty="0">
                <a:latin typeface="Copperplate Gothic Bold" panose="020E0705020206020404" pitchFamily="34" charset="77"/>
              </a:rPr>
              <a:t>(PLEASE NOTE THIS ARE A WILL BE CORDENED OFF BETWEEN THE VIP ROOM AND EXTEND TO THE  COCKTAIL BAR, THE GENERAL PUBLIC WILL HAVE ACCESS TO THE REMAINDER OF THE ROOM)</a:t>
            </a:r>
          </a:p>
          <a:p>
            <a:pPr algn="ctr"/>
            <a:endParaRPr lang="en-US" sz="1200" dirty="0">
              <a:latin typeface="Copperplate Gothic Bold" panose="020E0705020206020404" pitchFamily="34" charset="77"/>
            </a:endParaRPr>
          </a:p>
          <a:p>
            <a:pPr algn="ctr"/>
            <a:r>
              <a:rPr lang="en-US" dirty="0">
                <a:latin typeface="Copperplate Gothic Bold" panose="020E0705020206020404" pitchFamily="34" charset="77"/>
              </a:rPr>
              <a:t>AVAILABLE 7 DAYS A WEEK</a:t>
            </a:r>
          </a:p>
        </p:txBody>
      </p:sp>
    </p:spTree>
    <p:extLst>
      <p:ext uri="{BB962C8B-B14F-4D97-AF65-F5344CB8AC3E}">
        <p14:creationId xmlns:p14="http://schemas.microsoft.com/office/powerpoint/2010/main" val="434985990"/>
      </p:ext>
    </p:extLst>
  </p:cSld>
  <p:clrMapOvr>
    <a:masterClrMapping/>
  </p:clrMapOvr>
  <mc:AlternateContent xmlns:mc="http://schemas.openxmlformats.org/markup-compatibility/2006" xmlns:p14="http://schemas.microsoft.com/office/powerpoint/2010/main">
    <mc:Choice Requires="p14">
      <p:transition spd="slow" p14:dur="2000" advTm="11317"/>
    </mc:Choice>
    <mc:Fallback xmlns="">
      <p:transition spd="slow" advTm="1131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EB2CD-1DA7-44EC-7A01-0C7AF6D67D89}"/>
              </a:ext>
            </a:extLst>
          </p:cNvPr>
          <p:cNvSpPr>
            <a:spLocks noGrp="1"/>
          </p:cNvSpPr>
          <p:nvPr>
            <p:ph type="title"/>
          </p:nvPr>
        </p:nvSpPr>
        <p:spPr>
          <a:xfrm>
            <a:off x="0" y="169688"/>
            <a:ext cx="10515600" cy="478330"/>
          </a:xfrm>
        </p:spPr>
        <p:txBody>
          <a:bodyPr>
            <a:normAutofit/>
          </a:bodyPr>
          <a:lstStyle/>
          <a:p>
            <a:r>
              <a:rPr lang="en-US" sz="2800" b="1" dirty="0">
                <a:latin typeface="Copperplate Gothic Bold" panose="020E0705020206020404" pitchFamily="34" charset="77"/>
              </a:rPr>
              <a:t>FUNCTION SPACE - Exclusive Venue Hire</a:t>
            </a:r>
            <a:endParaRPr lang="en-AU" sz="2800" b="1" dirty="0">
              <a:latin typeface="Copperplate Gothic Bold" panose="020E0705020206020404" pitchFamily="34" charset="77"/>
            </a:endParaRPr>
          </a:p>
        </p:txBody>
      </p:sp>
      <p:pic>
        <p:nvPicPr>
          <p:cNvPr id="3" name="Picture 2">
            <a:extLst>
              <a:ext uri="{FF2B5EF4-FFF2-40B4-BE49-F238E27FC236}">
                <a16:creationId xmlns:a16="http://schemas.microsoft.com/office/drawing/2014/main" id="{4FB66472-E717-41E8-4A1A-BCCED0AEB9A1}"/>
              </a:ext>
            </a:extLst>
          </p:cNvPr>
          <p:cNvPicPr>
            <a:picLocks noChangeAspect="1"/>
          </p:cNvPicPr>
          <p:nvPr/>
        </p:nvPicPr>
        <p:blipFill>
          <a:blip r:embed="rId2"/>
          <a:stretch>
            <a:fillRect/>
          </a:stretch>
        </p:blipFill>
        <p:spPr>
          <a:xfrm>
            <a:off x="4684827" y="1116584"/>
            <a:ext cx="7507173" cy="5741416"/>
          </a:xfrm>
          <a:prstGeom prst="rect">
            <a:avLst/>
          </a:prstGeom>
        </p:spPr>
      </p:pic>
      <p:sp>
        <p:nvSpPr>
          <p:cNvPr id="6" name="TextBox 5">
            <a:extLst>
              <a:ext uri="{FF2B5EF4-FFF2-40B4-BE49-F238E27FC236}">
                <a16:creationId xmlns:a16="http://schemas.microsoft.com/office/drawing/2014/main" id="{720EAD42-4F9B-51A5-6BFE-E38090A24C09}"/>
              </a:ext>
            </a:extLst>
          </p:cNvPr>
          <p:cNvSpPr txBox="1"/>
          <p:nvPr/>
        </p:nvSpPr>
        <p:spPr>
          <a:xfrm>
            <a:off x="114300" y="1060720"/>
            <a:ext cx="4203057" cy="3200876"/>
          </a:xfrm>
          <a:prstGeom prst="rect">
            <a:avLst/>
          </a:prstGeom>
          <a:noFill/>
        </p:spPr>
        <p:txBody>
          <a:bodyPr wrap="square" rtlCol="0">
            <a:spAutoFit/>
          </a:bodyPr>
          <a:lstStyle/>
          <a:p>
            <a:pPr algn="ctr"/>
            <a:endParaRPr lang="en-US" b="1" u="sng" dirty="0">
              <a:latin typeface="Copperplate Gothic Bold" panose="020E0705020206020404" pitchFamily="34" charset="77"/>
            </a:endParaRPr>
          </a:p>
          <a:p>
            <a:pPr algn="ctr"/>
            <a:endParaRPr lang="en-US" b="1" u="sng" dirty="0">
              <a:latin typeface="Copperplate Gothic Bold" panose="020E0705020206020404" pitchFamily="34" charset="77"/>
            </a:endParaRPr>
          </a:p>
          <a:p>
            <a:pPr algn="ctr"/>
            <a:endParaRPr lang="en-US" b="1" u="sng" dirty="0">
              <a:latin typeface="Copperplate Gothic Bold" panose="020E0705020206020404" pitchFamily="34" charset="77"/>
            </a:endParaRPr>
          </a:p>
          <a:p>
            <a:pPr algn="ctr"/>
            <a:endParaRPr lang="en-US" b="1" u="sng" dirty="0">
              <a:latin typeface="Copperplate Gothic Bold" panose="020E0705020206020404" pitchFamily="34" charset="77"/>
            </a:endParaRPr>
          </a:p>
          <a:p>
            <a:pPr algn="ctr"/>
            <a:r>
              <a:rPr lang="en-US" b="1" u="sng" dirty="0">
                <a:latin typeface="Copperplate Gothic Bold" panose="020E0705020206020404" pitchFamily="34" charset="77"/>
              </a:rPr>
              <a:t>EXCLUSIVE VENUE HIRE</a:t>
            </a:r>
          </a:p>
          <a:p>
            <a:pPr algn="ctr"/>
            <a:r>
              <a:rPr lang="en-US" sz="1400" dirty="0">
                <a:solidFill>
                  <a:schemeClr val="tx1">
                    <a:lumMod val="50000"/>
                  </a:schemeClr>
                </a:solidFill>
                <a:latin typeface="Copperplate Gothic Bold" panose="020E0705020206020404" pitchFamily="34" charset="77"/>
              </a:rPr>
              <a:t>(Whole Venue)</a:t>
            </a:r>
          </a:p>
          <a:p>
            <a:pPr algn="ctr"/>
            <a:endParaRPr lang="en-US" b="1" u="sng" dirty="0">
              <a:latin typeface="Copperplate Gothic Bold" panose="020E0705020206020404" pitchFamily="34" charset="77"/>
            </a:endParaRPr>
          </a:p>
          <a:p>
            <a:pPr algn="ctr"/>
            <a:r>
              <a:rPr lang="en-US" sz="1400" dirty="0">
                <a:latin typeface="Copperplate Gothic Bold" panose="020E0705020206020404" pitchFamily="34" charset="77"/>
              </a:rPr>
              <a:t>Maximum of 260 People</a:t>
            </a:r>
          </a:p>
          <a:p>
            <a:pPr algn="ctr"/>
            <a:r>
              <a:rPr lang="en-US" sz="1200" dirty="0">
                <a:latin typeface="Copperplate Gothic Bold" panose="020E0705020206020404" pitchFamily="34" charset="77"/>
              </a:rPr>
              <a:t>(Please note this option is available from 6pm Sunday through Thursday. Functions on a Friday or Saturday Night  after 9pm will be open to the public. )</a:t>
            </a:r>
          </a:p>
          <a:p>
            <a:pPr algn="ctr"/>
            <a:endParaRPr lang="en-US" dirty="0">
              <a:latin typeface="Copperplate Gothic Bold" panose="020E0705020206020404" pitchFamily="34" charset="77"/>
            </a:endParaRPr>
          </a:p>
        </p:txBody>
      </p:sp>
      <p:pic>
        <p:nvPicPr>
          <p:cNvPr id="7" name="Picture 6" descr="Logo&#10;&#10;Description automatically generated">
            <a:extLst>
              <a:ext uri="{FF2B5EF4-FFF2-40B4-BE49-F238E27FC236}">
                <a16:creationId xmlns:a16="http://schemas.microsoft.com/office/drawing/2014/main" id="{0D7C4EB6-049D-B31F-E26A-C8B9E866E8E4}"/>
              </a:ext>
            </a:extLst>
          </p:cNvPr>
          <p:cNvPicPr>
            <a:picLocks noChangeAspect="1"/>
          </p:cNvPicPr>
          <p:nvPr/>
        </p:nvPicPr>
        <p:blipFill rotWithShape="1">
          <a:blip r:embed="rId3">
            <a:extLst>
              <a:ext uri="{28A0092B-C50C-407E-A947-70E740481C1C}">
                <a14:useLocalDpi xmlns:a14="http://schemas.microsoft.com/office/drawing/2010/main" val="0"/>
              </a:ext>
            </a:extLst>
          </a:blip>
          <a:srcRect t="10555" b="13021"/>
          <a:stretch/>
        </p:blipFill>
        <p:spPr>
          <a:xfrm>
            <a:off x="9574107" y="-329"/>
            <a:ext cx="2629648" cy="914400"/>
          </a:xfrm>
          <a:prstGeom prst="rect">
            <a:avLst/>
          </a:prstGeom>
        </p:spPr>
      </p:pic>
    </p:spTree>
    <p:extLst>
      <p:ext uri="{BB962C8B-B14F-4D97-AF65-F5344CB8AC3E}">
        <p14:creationId xmlns:p14="http://schemas.microsoft.com/office/powerpoint/2010/main" val="2196474778"/>
      </p:ext>
    </p:extLst>
  </p:cSld>
  <p:clrMapOvr>
    <a:masterClrMapping/>
  </p:clrMapOvr>
  <mc:AlternateContent xmlns:mc="http://schemas.openxmlformats.org/markup-compatibility/2006" xmlns:p14="http://schemas.microsoft.com/office/powerpoint/2010/main">
    <mc:Choice Requires="p14">
      <p:transition spd="slow" p14:dur="2000" advTm="10858"/>
    </mc:Choice>
    <mc:Fallback xmlns="">
      <p:transition spd="slow" advTm="1085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D953-6867-9DC8-D2CB-92F5810ABAF5}"/>
              </a:ext>
            </a:extLst>
          </p:cNvPr>
          <p:cNvSpPr>
            <a:spLocks noGrp="1"/>
          </p:cNvSpPr>
          <p:nvPr>
            <p:ph type="ctrTitle"/>
          </p:nvPr>
        </p:nvSpPr>
        <p:spPr>
          <a:xfrm>
            <a:off x="466725" y="0"/>
            <a:ext cx="9144000" cy="485720"/>
          </a:xfrm>
        </p:spPr>
        <p:txBody>
          <a:bodyPr>
            <a:normAutofit/>
          </a:bodyPr>
          <a:lstStyle/>
          <a:p>
            <a:pPr algn="l"/>
            <a:r>
              <a:rPr lang="en-US" sz="2000" b="1" dirty="0">
                <a:latin typeface="Copperplate Gothic Bold" panose="020E0705020206020404" pitchFamily="34" charset="77"/>
              </a:rPr>
              <a:t>TERMS &amp; CONDITIONS CONDITIONS</a:t>
            </a:r>
            <a:endParaRPr lang="en-AU" sz="2000" b="1" dirty="0">
              <a:latin typeface="Copperplate Gothic Bold" panose="020E0705020206020404" pitchFamily="34" charset="77"/>
            </a:endParaRPr>
          </a:p>
        </p:txBody>
      </p:sp>
      <p:sp>
        <p:nvSpPr>
          <p:cNvPr id="3" name="Subtitle 2">
            <a:extLst>
              <a:ext uri="{FF2B5EF4-FFF2-40B4-BE49-F238E27FC236}">
                <a16:creationId xmlns:a16="http://schemas.microsoft.com/office/drawing/2014/main" id="{38B54346-D6C7-AD19-F5C1-CCFEAFD5040F}"/>
              </a:ext>
            </a:extLst>
          </p:cNvPr>
          <p:cNvSpPr>
            <a:spLocks noGrp="1"/>
          </p:cNvSpPr>
          <p:nvPr>
            <p:ph type="subTitle" idx="1"/>
          </p:nvPr>
        </p:nvSpPr>
        <p:spPr>
          <a:xfrm>
            <a:off x="466725" y="485720"/>
            <a:ext cx="11420475" cy="5362122"/>
          </a:xfrm>
        </p:spPr>
        <p:txBody>
          <a:bodyPr>
            <a:normAutofit fontScale="25000" lnSpcReduction="20000"/>
          </a:bodyPr>
          <a:lstStyle/>
          <a:p>
            <a:pPr algn="l">
              <a:lnSpc>
                <a:spcPct val="170000"/>
              </a:lnSpc>
              <a:spcBef>
                <a:spcPts val="0"/>
              </a:spcBef>
            </a:pP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CONFIRMATION OF BOOKING / DEPOSIT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We require a deposit of $300 (20% 0f $1500 MINIMUM SPEND) within 7 days of tentatively booking your function. The deposit amount will be deducted from the remaining balance at the conclusion of your event. Your booking is not confirmed until the deposit and the booking form are received. EVE LATE NIGHT BAR has the right to reallocate your space on the day if your booking has not been confirmed.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CONFIRMATION OF FINAL NUMBERS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To ensure the smooth running of your event, we request that you confirm guest numbers, food and beverage selections no later than 7 days prior to your function date. If final numbers are not provided, the highest estimated number of guests, as advised on the booking form, will be confirmed. If numbers do increase, we require you pay the extra associated costs. If numbers decrease, you will still be charged at the rate you quoted in confirmed numbers.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CANCELLATIONS</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 All cancellations must be made in writing/email to the Event Manager. If cancellation occurs within 14 days prior to your function, the deposit will be forfeited.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TENTATIVE BOOKINGS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All tentative bookings will be held for a period of 7 days, otherwise your tentative booking will lapse. We will make all attempts to contact you if another enquiry is received for the same date and same space. If you would like to confirm your tentative booking, ‘Confirmation of Function Booking’ sheet is to be completed and returned to the Event Manager with the $300 deposit.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TERMS &amp; CONDITIONS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require a total minimum spend on selected area. When selecting food catering options through our preferred recommended caters (catering is outsourced) these must be confirmed at least 7 days before your function. We can help select platters to ensure these food requirements are met. Please advise of guest dietary needs or allergies.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FINAL PAYMENTS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Final payment for your function is required on the day. We accept MasterCard, Visa, EFTPOS and cash (we do not accept cheques unless prior approval has been granted). Direct deposits must be arranged prior to the function and a copy of the remittance emailed or faxed at the time of payment. If the final payment is not made, EVE LATE NIG HT BAR reserves the right to deduct the balance from the credit card supplied on the function booking form. Please note - we do not facilitate separate billing. PRICING The Management at EVE LATE NIGHT BAR reserve the right to increase prices. We also review the function packages on a regular basis and possible price increases may result. While every endeavour is made to maintain prices as quoted, market variations and unforeseen circumstances may result in cost increase. Should any changes occur within the coordination time of your function, you will be advised no later than 14 days prior to the function date. .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SECURITY</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 At all times, patrons must have access to their current valid photographic identification. Failure to show this ID on request may result in admittance to the venue being denied. Security staff, at their discretion, have the right to refuse entry to any person. Staff have the right to remove any patron from the premises deemed to be acting in an inappropriate or intoxicated manner.</a:t>
            </a:r>
          </a:p>
          <a:p>
            <a:endParaRPr lang="en-AU" dirty="0"/>
          </a:p>
        </p:txBody>
      </p:sp>
    </p:spTree>
    <p:extLst>
      <p:ext uri="{BB962C8B-B14F-4D97-AF65-F5344CB8AC3E}">
        <p14:creationId xmlns:p14="http://schemas.microsoft.com/office/powerpoint/2010/main" val="3536617107"/>
      </p:ext>
    </p:extLst>
  </p:cSld>
  <p:clrMapOvr>
    <a:masterClrMapping/>
  </p:clrMapOvr>
  <mc:AlternateContent xmlns:mc="http://schemas.openxmlformats.org/markup-compatibility/2006" xmlns:p14="http://schemas.microsoft.com/office/powerpoint/2010/main">
    <mc:Choice Requires="p14">
      <p:transition spd="slow" p14:dur="2000" advTm="5600"/>
    </mc:Choice>
    <mc:Fallback xmlns="">
      <p:transition spd="slow" advTm="56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D953-6867-9DC8-D2CB-92F5810ABAF5}"/>
              </a:ext>
            </a:extLst>
          </p:cNvPr>
          <p:cNvSpPr>
            <a:spLocks noGrp="1"/>
          </p:cNvSpPr>
          <p:nvPr>
            <p:ph type="ctrTitle"/>
          </p:nvPr>
        </p:nvSpPr>
        <p:spPr>
          <a:xfrm>
            <a:off x="442913" y="-185737"/>
            <a:ext cx="9144000" cy="739094"/>
          </a:xfrm>
        </p:spPr>
        <p:txBody>
          <a:bodyPr>
            <a:normAutofit/>
          </a:bodyPr>
          <a:lstStyle/>
          <a:p>
            <a:pPr algn="l"/>
            <a:r>
              <a:rPr lang="en-US" sz="2000" dirty="0">
                <a:latin typeface="Copperplate Gothic Bold" panose="020E0705020206020404" pitchFamily="34" charset="77"/>
              </a:rPr>
              <a:t>TERMS &amp; CONDITIONS</a:t>
            </a:r>
            <a:endParaRPr lang="en-AU" sz="2000" dirty="0">
              <a:latin typeface="Copperplate Gothic Bold" panose="020E0705020206020404" pitchFamily="34" charset="77"/>
            </a:endParaRPr>
          </a:p>
        </p:txBody>
      </p:sp>
      <p:sp>
        <p:nvSpPr>
          <p:cNvPr id="3" name="Subtitle 2">
            <a:extLst>
              <a:ext uri="{FF2B5EF4-FFF2-40B4-BE49-F238E27FC236}">
                <a16:creationId xmlns:a16="http://schemas.microsoft.com/office/drawing/2014/main" id="{38B54346-D6C7-AD19-F5C1-CCFEAFD5040F}"/>
              </a:ext>
            </a:extLst>
          </p:cNvPr>
          <p:cNvSpPr>
            <a:spLocks noGrp="1"/>
          </p:cNvSpPr>
          <p:nvPr>
            <p:ph type="subTitle" idx="1"/>
          </p:nvPr>
        </p:nvSpPr>
        <p:spPr>
          <a:xfrm>
            <a:off x="442913" y="439057"/>
            <a:ext cx="11387137" cy="5162096"/>
          </a:xfrm>
        </p:spPr>
        <p:txBody>
          <a:bodyPr>
            <a:normAutofit fontScale="25000" lnSpcReduction="20000"/>
          </a:bodyPr>
          <a:lstStyle/>
          <a:p>
            <a:pPr algn="l">
              <a:lnSpc>
                <a:spcPct val="170000"/>
              </a:lnSpc>
              <a:spcBef>
                <a:spcPts val="0"/>
              </a:spcBef>
            </a:pP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RESPONSIBILITY &amp; DAMAGE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EVE LATE NIGHT BAR does not accept responsibility for damages to, or loss of, any patron’s property left on the premises prior to, during or after a function. Organisers are financially responsible for any damages to property belonging to EVE LATE NIGHT BAR, by the client or guests, prior to, during or after your function. DUTY OF CARE In the interests of the responsible service of alcohol, we have a duty of care to all our patrons and reserve the right for management or bar staff to refuse the service of alcohol to persons deemed to be intoxicated. If a bar tab has been set up, EVE LATE NIGHT BAR reserves the rights to refuse the service of alcohol to a member of the function if deemed intoxicated, this includes other patrons gaining alcoholic beverages for any member(s) of your party who may have been refused service due to intoxication. We reserve the right to request security to escort persons we deem to be intoxicated and/or may do harm to themselves, other patrons, or property from our venue. If guests are removed from the premises, no refund is offered on food, beverage, or associated costs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DECORATIONS</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 We would love for your event to be extra special and allow the use of decorations or balloons, but EVE LATE NIGHT BAR does not allow guests to fix decorations and/or signs in any way to the establishment walls or its fittings. The use of confetti or party confetti/poppers is not allowed in any area. If you are organising a vendor to set up for your event, please contact your Event Manager to organise a time that suits the venue for both set up and pickup. Any decorations that are left on premises, unless prior arrangements have been made, may be discarded by the venue.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COVID-19 POLICY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All guests must comply with current government mandates and follow venue’s instructions for terms of entry. In case of government regulations and changes that affect the hospitality industry, we may contact you to make changes to your function. If the venue cannot accommodate your function to comply with government changes, you will be given the option to postpone or be provided with a refund of your deposit. If the organiser wishes to cancel or postpone their event where the venue could accommodate them, refer to the cancellation policy. . </a:t>
            </a:r>
            <a:r>
              <a:rPr lang="en-AU" sz="4400" b="1" u="sng" dirty="0">
                <a:effectLst/>
                <a:latin typeface="Copperplate Gothic Bold" panose="020E0705020206020404" pitchFamily="34" charset="77"/>
                <a:ea typeface="DengXian" panose="02010600030101010101" pitchFamily="2" charset="-122"/>
                <a:cs typeface="Cordia New" panose="020B0304020202020204" pitchFamily="34" charset="-34"/>
              </a:rPr>
              <a:t>FOOD PREPARATION &amp; TAKE-HOME FOOD </a:t>
            </a:r>
            <a:r>
              <a:rPr lang="en-AU" sz="4400" dirty="0">
                <a:effectLst/>
                <a:latin typeface="Copperplate Gothic Bold" panose="020E0705020206020404" pitchFamily="34" charset="77"/>
                <a:ea typeface="DengXian" panose="02010600030101010101" pitchFamily="2" charset="-122"/>
                <a:cs typeface="Cordia New" panose="020B0304020202020204" pitchFamily="34" charset="-34"/>
              </a:rPr>
              <a:t>All food is prepared to be consumed on our premises. Should the host wish to take leftover food items away from our premises at the conclusion of a function, they do so at their own risk. EVE LATE NIGHT BAR practices safe food handling and hygiene and urges patrons to take every precaution when storing and consuming food. We do not permit food or drinks to be brought in from outside the venue. Please discuss with your Event Manager should you wish to bring a celebration cake.  </a:t>
            </a:r>
          </a:p>
          <a:p>
            <a:pPr algn="l">
              <a:lnSpc>
                <a:spcPct val="170000"/>
              </a:lnSpc>
              <a:spcBef>
                <a:spcPts val="0"/>
              </a:spcBef>
            </a:pPr>
            <a:endParaRPr lang="en-AU" sz="4300" dirty="0">
              <a:effectLst/>
              <a:latin typeface="Copperplate Gothic Bold" panose="020E0705020206020404" pitchFamily="34" charset="77"/>
              <a:ea typeface="DengXian" panose="02010600030101010101" pitchFamily="2" charset="-122"/>
              <a:cs typeface="Cordia New" panose="020B0304020202020204" pitchFamily="34" charset="-34"/>
            </a:endParaRPr>
          </a:p>
          <a:p>
            <a:pPr algn="l">
              <a:lnSpc>
                <a:spcPct val="170000"/>
              </a:lnSpc>
              <a:spcBef>
                <a:spcPts val="0"/>
              </a:spcBef>
            </a:pPr>
            <a:endParaRPr lang="en-AU" sz="4300" dirty="0">
              <a:effectLst/>
              <a:latin typeface="Copperplate Gothic Bold" panose="020E0705020206020404" pitchFamily="34" charset="77"/>
              <a:ea typeface="DengXian" panose="02010600030101010101" pitchFamily="2" charset="-122"/>
              <a:cs typeface="Cordia New" panose="020B0304020202020204" pitchFamily="34" charset="-34"/>
            </a:endParaRPr>
          </a:p>
          <a:p>
            <a:pPr algn="l">
              <a:lnSpc>
                <a:spcPct val="170000"/>
              </a:lnSpc>
              <a:spcBef>
                <a:spcPts val="0"/>
              </a:spcBef>
            </a:pPr>
            <a:r>
              <a:rPr lang="en-AU" sz="1800" dirty="0">
                <a:effectLst/>
                <a:latin typeface="Calibri" panose="020F0502020204030204" pitchFamily="34" charset="0"/>
                <a:ea typeface="DengXian" panose="02010600030101010101" pitchFamily="2" charset="-122"/>
                <a:cs typeface="Cordia New" panose="020B0304020202020204" pitchFamily="34" charset="-34"/>
              </a:rPr>
              <a:t> </a:t>
            </a:r>
          </a:p>
          <a:p>
            <a:endParaRPr lang="en-AU" dirty="0"/>
          </a:p>
        </p:txBody>
      </p:sp>
    </p:spTree>
    <p:extLst>
      <p:ext uri="{BB962C8B-B14F-4D97-AF65-F5344CB8AC3E}">
        <p14:creationId xmlns:p14="http://schemas.microsoft.com/office/powerpoint/2010/main" val="1761745559"/>
      </p:ext>
    </p:extLst>
  </p:cSld>
  <p:clrMapOvr>
    <a:masterClrMapping/>
  </p:clrMapOvr>
  <mc:AlternateContent xmlns:mc="http://schemas.openxmlformats.org/markup-compatibility/2006" xmlns:p14="http://schemas.microsoft.com/office/powerpoint/2010/main">
    <mc:Choice Requires="p14">
      <p:transition spd="slow" p14:dur="2000" advTm="6784"/>
    </mc:Choice>
    <mc:Fallback xmlns="">
      <p:transition spd="slow" advTm="678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91361-330E-2B6F-9B97-A065C8C59B1B}"/>
              </a:ext>
            </a:extLst>
          </p:cNvPr>
          <p:cNvSpPr>
            <a:spLocks noGrp="1"/>
          </p:cNvSpPr>
          <p:nvPr>
            <p:ph type="title"/>
          </p:nvPr>
        </p:nvSpPr>
        <p:spPr>
          <a:xfrm>
            <a:off x="2511424" y="378064"/>
            <a:ext cx="8689975" cy="425669"/>
          </a:xfrm>
        </p:spPr>
        <p:txBody>
          <a:bodyPr>
            <a:noAutofit/>
          </a:bodyPr>
          <a:lstStyle/>
          <a:p>
            <a:r>
              <a:rPr lang="en-US" sz="2800">
                <a:latin typeface="Copperplate Gothic Bold" panose="020E0705020206020404" pitchFamily="34" charset="77"/>
              </a:rPr>
              <a:t>CONFIRMATION OF FUNCTION BOOKING</a:t>
            </a:r>
            <a:endParaRPr lang="en-AU" sz="2800" dirty="0">
              <a:latin typeface="Copperplate Gothic Bold" panose="020E0705020206020404" pitchFamily="34" charset="77"/>
            </a:endParaRPr>
          </a:p>
        </p:txBody>
      </p:sp>
      <p:sp>
        <p:nvSpPr>
          <p:cNvPr id="4" name="Text Placeholder 3">
            <a:extLst>
              <a:ext uri="{FF2B5EF4-FFF2-40B4-BE49-F238E27FC236}">
                <a16:creationId xmlns:a16="http://schemas.microsoft.com/office/drawing/2014/main" id="{13CDDB94-A7BF-E0C1-3EFD-38E6A35335D4}"/>
              </a:ext>
            </a:extLst>
          </p:cNvPr>
          <p:cNvSpPr>
            <a:spLocks noGrp="1"/>
          </p:cNvSpPr>
          <p:nvPr>
            <p:ph type="body" sz="half" idx="2"/>
          </p:nvPr>
        </p:nvSpPr>
        <p:spPr>
          <a:xfrm>
            <a:off x="101481" y="1064172"/>
            <a:ext cx="6506942" cy="5636666"/>
          </a:xfrm>
        </p:spPr>
        <p:txBody>
          <a:bodyPr>
            <a:normAutofit lnSpcReduction="10000"/>
          </a:bodyPr>
          <a:lstStyle/>
          <a:p>
            <a:r>
              <a:rPr lang="en-US" sz="1200" b="1">
                <a:solidFill>
                  <a:schemeClr val="bg1"/>
                </a:solidFill>
                <a:latin typeface="Copperplate Gothic Bold" panose="020E0705020206020404" pitchFamily="34" charset="77"/>
              </a:rPr>
              <a:t>PERSONAL DETAILS</a:t>
            </a:r>
          </a:p>
          <a:p>
            <a:pPr>
              <a:lnSpc>
                <a:spcPct val="150000"/>
              </a:lnSpc>
            </a:pPr>
            <a:r>
              <a:rPr lang="en-US" sz="1200" b="1">
                <a:solidFill>
                  <a:schemeClr val="bg1"/>
                </a:solidFill>
                <a:latin typeface="Copperplate Gothic Bold" panose="020E0705020206020404" pitchFamily="34" charset="77"/>
              </a:rPr>
              <a:t>EVENT ORGANISER</a:t>
            </a:r>
            <a:r>
              <a:rPr lang="en-US" sz="1200">
                <a:solidFill>
                  <a:schemeClr val="bg1"/>
                </a:solidFill>
                <a:latin typeface="Copperplate Gothic Bold" panose="020E0705020206020404" pitchFamily="34" charset="77"/>
              </a:rPr>
              <a:t>: ____________________</a:t>
            </a:r>
            <a:r>
              <a:rPr lang="en-US" sz="1200" b="1">
                <a:solidFill>
                  <a:schemeClr val="bg1"/>
                </a:solidFill>
                <a:latin typeface="Copperplate Gothic Bold" panose="020E0705020206020404" pitchFamily="34" charset="77"/>
              </a:rPr>
              <a:t>COMPANY</a:t>
            </a:r>
            <a:r>
              <a:rPr lang="en-US" sz="1200">
                <a:solidFill>
                  <a:schemeClr val="bg1"/>
                </a:solidFill>
                <a:latin typeface="Copperplate Gothic Bold" panose="020E0705020206020404" pitchFamily="34" charset="77"/>
              </a:rPr>
              <a:t>: ____________________ </a:t>
            </a:r>
          </a:p>
          <a:p>
            <a:pPr>
              <a:lnSpc>
                <a:spcPct val="150000"/>
              </a:lnSpc>
            </a:pPr>
            <a:r>
              <a:rPr lang="en-US" sz="1200" b="1">
                <a:solidFill>
                  <a:schemeClr val="bg1"/>
                </a:solidFill>
                <a:latin typeface="Copperplate Gothic Bold" panose="020E0705020206020404" pitchFamily="34" charset="77"/>
              </a:rPr>
              <a:t>ADDRESS</a:t>
            </a:r>
            <a:r>
              <a:rPr lang="en-US" sz="1200">
                <a:solidFill>
                  <a:schemeClr val="bg1"/>
                </a:solidFill>
                <a:latin typeface="Copperplate Gothic Bold" panose="020E0705020206020404" pitchFamily="34" charset="77"/>
              </a:rPr>
              <a:t>: _________________________________________________________</a:t>
            </a:r>
          </a:p>
          <a:p>
            <a:pPr>
              <a:lnSpc>
                <a:spcPct val="150000"/>
              </a:lnSpc>
            </a:pPr>
            <a:r>
              <a:rPr lang="en-US" sz="1200" b="1">
                <a:solidFill>
                  <a:schemeClr val="bg1"/>
                </a:solidFill>
                <a:latin typeface="Copperplate Gothic Bold" panose="020E0705020206020404" pitchFamily="34" charset="77"/>
              </a:rPr>
              <a:t>PHONE</a:t>
            </a:r>
            <a:r>
              <a:rPr lang="en-US" sz="1200">
                <a:solidFill>
                  <a:schemeClr val="bg1"/>
                </a:solidFill>
                <a:latin typeface="Copperplate Gothic Bold" panose="020E0705020206020404" pitchFamily="34" charset="77"/>
              </a:rPr>
              <a:t>: (H) ________________ (W) ________________ (M) ________________</a:t>
            </a:r>
          </a:p>
          <a:p>
            <a:pPr>
              <a:lnSpc>
                <a:spcPct val="150000"/>
              </a:lnSpc>
            </a:pPr>
            <a:r>
              <a:rPr lang="en-US" sz="1200" b="1">
                <a:solidFill>
                  <a:schemeClr val="bg1"/>
                </a:solidFill>
                <a:latin typeface="Copperplate Gothic Bold" panose="020E0705020206020404" pitchFamily="34" charset="77"/>
              </a:rPr>
              <a:t>EMAIL</a:t>
            </a:r>
            <a:r>
              <a:rPr lang="en-US" sz="1200">
                <a:solidFill>
                  <a:schemeClr val="bg1"/>
                </a:solidFill>
                <a:latin typeface="Copperplate Gothic Bold" panose="020E0705020206020404" pitchFamily="34" charset="77"/>
              </a:rPr>
              <a:t>: ___________________________________________________________</a:t>
            </a:r>
          </a:p>
          <a:p>
            <a:r>
              <a:rPr lang="en-US" sz="1200" b="1">
                <a:solidFill>
                  <a:schemeClr val="bg1"/>
                </a:solidFill>
                <a:latin typeface="Copperplate Gothic Bold" panose="020E0705020206020404" pitchFamily="34" charset="77"/>
              </a:rPr>
              <a:t>FUNCTION DETAILS</a:t>
            </a:r>
          </a:p>
          <a:p>
            <a:pPr>
              <a:lnSpc>
                <a:spcPct val="150000"/>
              </a:lnSpc>
            </a:pPr>
            <a:r>
              <a:rPr lang="en-US" sz="1200" b="1">
                <a:solidFill>
                  <a:schemeClr val="bg1"/>
                </a:solidFill>
                <a:latin typeface="Copperplate Gothic Bold" panose="020E0705020206020404" pitchFamily="34" charset="77"/>
              </a:rPr>
              <a:t>DATE</a:t>
            </a:r>
            <a:r>
              <a:rPr lang="en-US" sz="1200">
                <a:solidFill>
                  <a:schemeClr val="bg1"/>
                </a:solidFill>
                <a:latin typeface="Copperplate Gothic Bold" panose="020E0705020206020404" pitchFamily="34" charset="77"/>
              </a:rPr>
              <a:t>: ____________</a:t>
            </a:r>
            <a:r>
              <a:rPr lang="en-US" sz="1200" b="1">
                <a:solidFill>
                  <a:schemeClr val="bg1"/>
                </a:solidFill>
                <a:latin typeface="Copperplate Gothic Bold" panose="020E0705020206020404" pitchFamily="34" charset="77"/>
              </a:rPr>
              <a:t> TIME</a:t>
            </a:r>
            <a:r>
              <a:rPr lang="en-US" sz="1200">
                <a:solidFill>
                  <a:schemeClr val="bg1"/>
                </a:solidFill>
                <a:latin typeface="Copperplate Gothic Bold" panose="020E0705020206020404" pitchFamily="34" charset="77"/>
              </a:rPr>
              <a:t>: ____________ </a:t>
            </a:r>
            <a:r>
              <a:rPr lang="en-US" sz="1200" b="1">
                <a:solidFill>
                  <a:schemeClr val="bg1"/>
                </a:solidFill>
                <a:latin typeface="Copperplate Gothic Bold" panose="020E0705020206020404" pitchFamily="34" charset="77"/>
              </a:rPr>
              <a:t>NUMBER OF GUESTS</a:t>
            </a:r>
            <a:r>
              <a:rPr lang="en-US" sz="1200">
                <a:solidFill>
                  <a:schemeClr val="bg1"/>
                </a:solidFill>
                <a:latin typeface="Copperplate Gothic Bold" panose="020E0705020206020404" pitchFamily="34" charset="77"/>
              </a:rPr>
              <a:t>:_____________</a:t>
            </a:r>
          </a:p>
          <a:p>
            <a:pPr>
              <a:lnSpc>
                <a:spcPct val="150000"/>
              </a:lnSpc>
            </a:pPr>
            <a:r>
              <a:rPr lang="en-US" sz="1200" b="1">
                <a:solidFill>
                  <a:schemeClr val="bg1"/>
                </a:solidFill>
                <a:latin typeface="Copperplate Gothic Bold" panose="020E0705020206020404" pitchFamily="34" charset="77"/>
              </a:rPr>
              <a:t>OCCASION</a:t>
            </a:r>
            <a:r>
              <a:rPr lang="en-US" sz="1200">
                <a:solidFill>
                  <a:schemeClr val="bg1"/>
                </a:solidFill>
                <a:latin typeface="Copperplate Gothic Bold" panose="020E0705020206020404" pitchFamily="34" charset="77"/>
              </a:rPr>
              <a:t>: ___________________ </a:t>
            </a:r>
            <a:r>
              <a:rPr lang="en-AU" sz="1200" b="1">
                <a:solidFill>
                  <a:schemeClr val="bg1"/>
                </a:solidFill>
                <a:latin typeface="Copperplate Gothic Bold" panose="020E0705020206020404" pitchFamily="34" charset="77"/>
              </a:rPr>
              <a:t>ROOM REQUIRED</a:t>
            </a:r>
            <a:r>
              <a:rPr lang="en-AU" sz="1200">
                <a:solidFill>
                  <a:schemeClr val="bg1"/>
                </a:solidFill>
                <a:latin typeface="Copperplate Gothic Bold" panose="020E0705020206020404" pitchFamily="34" charset="77"/>
              </a:rPr>
              <a:t>: _____________________</a:t>
            </a:r>
          </a:p>
          <a:p>
            <a:pPr>
              <a:lnSpc>
                <a:spcPct val="150000"/>
              </a:lnSpc>
            </a:pPr>
            <a:r>
              <a:rPr lang="en-AU" sz="1200" b="1">
                <a:solidFill>
                  <a:schemeClr val="bg1"/>
                </a:solidFill>
                <a:latin typeface="Copperplate Gothic Bold" panose="020E0705020206020404" pitchFamily="34" charset="77"/>
              </a:rPr>
              <a:t>CONTACT ON THE DAY</a:t>
            </a:r>
            <a:r>
              <a:rPr lang="en-AU" sz="1200">
                <a:solidFill>
                  <a:schemeClr val="bg1"/>
                </a:solidFill>
                <a:latin typeface="Copperplate Gothic Bold" panose="020E0705020206020404" pitchFamily="34" charset="77"/>
              </a:rPr>
              <a:t>: _______________________________________________</a:t>
            </a:r>
          </a:p>
          <a:p>
            <a:r>
              <a:rPr lang="en-AU" sz="1200" b="1">
                <a:solidFill>
                  <a:schemeClr val="bg1"/>
                </a:solidFill>
                <a:latin typeface="Copperplate Gothic Bold" panose="020E0705020206020404" pitchFamily="34" charset="77"/>
              </a:rPr>
              <a:t>UNSETTLED BILL PAYMENTS / DEPOSIT (Visa|Mastercards|Dinners)</a:t>
            </a:r>
          </a:p>
          <a:p>
            <a:pPr>
              <a:lnSpc>
                <a:spcPct val="160000"/>
              </a:lnSpc>
            </a:pPr>
            <a:r>
              <a:rPr lang="en-AU" sz="1200" b="1">
                <a:solidFill>
                  <a:schemeClr val="bg1"/>
                </a:solidFill>
                <a:latin typeface="Copperplate Gothic Bold" panose="020E0705020206020404" pitchFamily="34" charset="77"/>
              </a:rPr>
              <a:t>NAME</a:t>
            </a:r>
            <a:r>
              <a:rPr lang="en-AU" sz="1200">
                <a:solidFill>
                  <a:schemeClr val="bg1"/>
                </a:solidFill>
                <a:latin typeface="Copperplate Gothic Bold" panose="020E0705020206020404" pitchFamily="34" charset="77"/>
              </a:rPr>
              <a:t>: _____________________ </a:t>
            </a:r>
            <a:r>
              <a:rPr lang="en-AU" sz="1200" b="1">
                <a:solidFill>
                  <a:schemeClr val="bg1"/>
                </a:solidFill>
                <a:latin typeface="Copperplate Gothic Bold" panose="020E0705020206020404" pitchFamily="34" charset="77"/>
              </a:rPr>
              <a:t>CARD NUMBER</a:t>
            </a:r>
            <a:r>
              <a:rPr lang="en-AU" sz="1200">
                <a:solidFill>
                  <a:schemeClr val="bg1"/>
                </a:solidFill>
                <a:latin typeface="Copperplate Gothic Bold" panose="020E0705020206020404" pitchFamily="34" charset="77"/>
              </a:rPr>
              <a:t>: ________________________ </a:t>
            </a:r>
            <a:r>
              <a:rPr lang="en-AU" sz="1200" b="1">
                <a:solidFill>
                  <a:schemeClr val="bg1"/>
                </a:solidFill>
                <a:latin typeface="Copperplate Gothic Bold" panose="020E0705020206020404" pitchFamily="34" charset="77"/>
              </a:rPr>
              <a:t>EXPIRY</a:t>
            </a:r>
            <a:r>
              <a:rPr lang="en-AU" sz="1200">
                <a:solidFill>
                  <a:schemeClr val="bg1"/>
                </a:solidFill>
                <a:latin typeface="Copperplate Gothic Bold" panose="020E0705020206020404" pitchFamily="34" charset="77"/>
              </a:rPr>
              <a:t>:_____________________ </a:t>
            </a:r>
            <a:r>
              <a:rPr lang="en-AU" sz="1200" b="1">
                <a:solidFill>
                  <a:schemeClr val="bg1"/>
                </a:solidFill>
                <a:latin typeface="Copperplate Gothic Bold" panose="020E0705020206020404" pitchFamily="34" charset="77"/>
              </a:rPr>
              <a:t>VERIFICATION NUMBER</a:t>
            </a:r>
            <a:r>
              <a:rPr lang="en-AU" sz="1200">
                <a:solidFill>
                  <a:schemeClr val="bg1"/>
                </a:solidFill>
                <a:latin typeface="Copperplate Gothic Bold" panose="020E0705020206020404" pitchFamily="34" charset="77"/>
              </a:rPr>
              <a:t>: _________________</a:t>
            </a:r>
          </a:p>
          <a:p>
            <a:r>
              <a:rPr lang="en-AU" sz="1200" b="1">
                <a:solidFill>
                  <a:schemeClr val="bg1"/>
                </a:solidFill>
                <a:latin typeface="Copperplate Gothic Bold" panose="020E0705020206020404" pitchFamily="34" charset="77"/>
              </a:rPr>
              <a:t>SIGNATURE AUTHORISATION                                                                                              </a:t>
            </a:r>
            <a:r>
              <a:rPr lang="en-AU" sz="900">
                <a:solidFill>
                  <a:schemeClr val="bg1"/>
                </a:solidFill>
                <a:latin typeface="Copperplate Gothic Bold" panose="020E0705020206020404" pitchFamily="34" charset="77"/>
              </a:rPr>
              <a:t>I have read and understood the Terms and Conditions above and accept responsibility for abiding by these terms. If guest number decrease, I understand that I will be charged for the number of guests quoted in confirmed numbers. If numbers increase, I will be charged for the associated costs.</a:t>
            </a:r>
          </a:p>
          <a:p>
            <a:endParaRPr lang="en-AU" sz="1200">
              <a:solidFill>
                <a:schemeClr val="bg1"/>
              </a:solidFill>
              <a:latin typeface="Copperplate Gothic Bold" panose="020E0705020206020404" pitchFamily="34" charset="77"/>
            </a:endParaRPr>
          </a:p>
          <a:p>
            <a:r>
              <a:rPr lang="en-AU" sz="1200" b="1">
                <a:solidFill>
                  <a:schemeClr val="bg1"/>
                </a:solidFill>
                <a:latin typeface="Copperplate Gothic Bold" panose="020E0705020206020404" pitchFamily="34" charset="77"/>
              </a:rPr>
              <a:t>SIGNED</a:t>
            </a:r>
            <a:r>
              <a:rPr lang="en-AU" sz="1200">
                <a:solidFill>
                  <a:schemeClr val="bg1"/>
                </a:solidFill>
                <a:latin typeface="Copperplate Gothic Bold" panose="020E0705020206020404" pitchFamily="34" charset="77"/>
              </a:rPr>
              <a:t>: ______________________________ </a:t>
            </a:r>
            <a:r>
              <a:rPr lang="en-AU" sz="1200" b="1">
                <a:solidFill>
                  <a:schemeClr val="bg1"/>
                </a:solidFill>
                <a:latin typeface="Copperplate Gothic Bold" panose="020E0705020206020404" pitchFamily="34" charset="77"/>
              </a:rPr>
              <a:t>DATE</a:t>
            </a:r>
            <a:r>
              <a:rPr lang="en-AU" sz="1200">
                <a:solidFill>
                  <a:schemeClr val="bg1"/>
                </a:solidFill>
                <a:latin typeface="Copperplate Gothic Bold" panose="020E0705020206020404" pitchFamily="34" charset="77"/>
              </a:rPr>
              <a:t>: _______________________</a:t>
            </a:r>
            <a:endParaRPr lang="en-AU" sz="1200" dirty="0">
              <a:solidFill>
                <a:schemeClr val="bg1"/>
              </a:solidFill>
              <a:latin typeface="Copperplate Gothic Bold" panose="020E0705020206020404" pitchFamily="34" charset="77"/>
            </a:endParaRPr>
          </a:p>
        </p:txBody>
      </p:sp>
      <p:pic>
        <p:nvPicPr>
          <p:cNvPr id="5" name="Picture 4">
            <a:extLst>
              <a:ext uri="{FF2B5EF4-FFF2-40B4-BE49-F238E27FC236}">
                <a16:creationId xmlns:a16="http://schemas.microsoft.com/office/drawing/2014/main" id="{A301EDB3-028F-BBBF-C60F-BCFB9A574428}"/>
              </a:ext>
            </a:extLst>
          </p:cNvPr>
          <p:cNvPicPr>
            <a:picLocks noChangeAspect="1"/>
          </p:cNvPicPr>
          <p:nvPr/>
        </p:nvPicPr>
        <p:blipFill>
          <a:blip r:embed="rId2"/>
          <a:stretch>
            <a:fillRect/>
          </a:stretch>
        </p:blipFill>
        <p:spPr>
          <a:xfrm>
            <a:off x="6500823" y="1371600"/>
            <a:ext cx="5691177" cy="4782908"/>
          </a:xfrm>
          <a:prstGeom prst="rect">
            <a:avLst/>
          </a:prstGeom>
        </p:spPr>
      </p:pic>
    </p:spTree>
    <p:extLst>
      <p:ext uri="{BB962C8B-B14F-4D97-AF65-F5344CB8AC3E}">
        <p14:creationId xmlns:p14="http://schemas.microsoft.com/office/powerpoint/2010/main" val="3181899547"/>
      </p:ext>
    </p:extLst>
  </p:cSld>
  <p:clrMapOvr>
    <a:masterClrMapping/>
  </p:clrMapOvr>
  <mc:AlternateContent xmlns:mc="http://schemas.openxmlformats.org/markup-compatibility/2006" xmlns:p14="http://schemas.microsoft.com/office/powerpoint/2010/main">
    <mc:Choice Requires="p14">
      <p:transition spd="slow" p14:dur="2000" advTm="4128"/>
    </mc:Choice>
    <mc:Fallback xmlns="">
      <p:transition spd="slow" advTm="412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FFA5B-32CA-0F0C-C02F-304620525C71}"/>
              </a:ext>
            </a:extLst>
          </p:cNvPr>
          <p:cNvSpPr txBox="1"/>
          <p:nvPr/>
        </p:nvSpPr>
        <p:spPr>
          <a:xfrm>
            <a:off x="2145506" y="3414712"/>
            <a:ext cx="7900988" cy="2862322"/>
          </a:xfrm>
          <a:prstGeom prst="rect">
            <a:avLst/>
          </a:prstGeom>
          <a:noFill/>
        </p:spPr>
        <p:txBody>
          <a:bodyPr wrap="square" rtlCol="0">
            <a:spAutoFit/>
          </a:bodyPr>
          <a:lstStyle/>
          <a:p>
            <a:pPr algn="ctr"/>
            <a:r>
              <a:rPr lang="en-US" dirty="0">
                <a:latin typeface="Copperplate Gothic Bold" panose="020E0705020206020404" pitchFamily="34" charset="77"/>
              </a:rPr>
              <a:t>To Be tempted Further Contact Events at Eve:</a:t>
            </a:r>
          </a:p>
          <a:p>
            <a:pPr algn="ctr"/>
            <a:endParaRPr lang="en-US" dirty="0">
              <a:latin typeface="Copperplate Gothic Bold" panose="020E0705020206020404" pitchFamily="34" charset="77"/>
            </a:endParaRPr>
          </a:p>
          <a:p>
            <a:pPr algn="ctr"/>
            <a:r>
              <a:rPr lang="en-US" dirty="0">
                <a:latin typeface="Copperplate Gothic Bold" panose="020E0705020206020404" pitchFamily="34" charset="77"/>
              </a:rPr>
              <a:t>EVENTS MANAGER- ARIELLE PEAT- 0400 929 682</a:t>
            </a:r>
          </a:p>
          <a:p>
            <a:pPr algn="ctr"/>
            <a:r>
              <a:rPr lang="en-US" dirty="0">
                <a:latin typeface="Copperplate Gothic Bold" panose="020E0705020206020404" pitchFamily="34" charset="77"/>
                <a:hlinkClick r:id="rId2"/>
              </a:rPr>
              <a:t>EVENTS@EVELATENIGHTBAR.COM.AU</a:t>
            </a:r>
            <a:endParaRPr lang="en-US" dirty="0">
              <a:latin typeface="Copperplate Gothic Bold" panose="020E0705020206020404" pitchFamily="34" charset="77"/>
            </a:endParaRPr>
          </a:p>
          <a:p>
            <a:pPr algn="ctr"/>
            <a:endParaRPr lang="en-US" dirty="0">
              <a:latin typeface="Copperplate Gothic Bold" panose="020E0705020206020404" pitchFamily="34" charset="77"/>
            </a:endParaRPr>
          </a:p>
          <a:p>
            <a:pPr algn="ctr"/>
            <a:endParaRPr lang="en-US" dirty="0">
              <a:latin typeface="Copperplate Gothic Bold" panose="020E0705020206020404" pitchFamily="34" charset="77"/>
            </a:endParaRPr>
          </a:p>
          <a:p>
            <a:pPr algn="ctr"/>
            <a:r>
              <a:rPr lang="en-US" dirty="0">
                <a:latin typeface="Copperplate Gothic Bold" panose="020E0705020206020404" pitchFamily="34" charset="77"/>
              </a:rPr>
              <a:t>VENUE MANAGER- BRAD HOPPERTON 0439 447 450</a:t>
            </a:r>
          </a:p>
          <a:p>
            <a:pPr algn="ctr"/>
            <a:r>
              <a:rPr lang="en-US" dirty="0">
                <a:latin typeface="Copperplate Gothic Bold" panose="020E0705020206020404" pitchFamily="34" charset="77"/>
                <a:hlinkClick r:id="rId3"/>
              </a:rPr>
              <a:t>MANAGER@EVELATENIGHTBAR.COM.AU</a:t>
            </a:r>
            <a:endParaRPr lang="en-US" dirty="0">
              <a:latin typeface="Copperplate Gothic Bold" panose="020E0705020206020404" pitchFamily="34" charset="77"/>
            </a:endParaRPr>
          </a:p>
          <a:p>
            <a:pPr algn="ctr"/>
            <a:endParaRPr lang="en-US" dirty="0"/>
          </a:p>
          <a:p>
            <a:pPr algn="ctr"/>
            <a:endParaRPr lang="en-US" dirty="0"/>
          </a:p>
        </p:txBody>
      </p:sp>
      <p:pic>
        <p:nvPicPr>
          <p:cNvPr id="3" name="Picture 2">
            <a:extLst>
              <a:ext uri="{FF2B5EF4-FFF2-40B4-BE49-F238E27FC236}">
                <a16:creationId xmlns:a16="http://schemas.microsoft.com/office/drawing/2014/main" id="{ACDE4B64-8EB2-46D8-63C0-8BEDC1C97138}"/>
              </a:ext>
            </a:extLst>
          </p:cNvPr>
          <p:cNvPicPr>
            <a:picLocks noChangeAspect="1"/>
          </p:cNvPicPr>
          <p:nvPr/>
        </p:nvPicPr>
        <p:blipFill rotWithShape="1">
          <a:blip r:embed="rId4"/>
          <a:srcRect l="1586"/>
          <a:stretch/>
        </p:blipFill>
        <p:spPr>
          <a:xfrm>
            <a:off x="2746375" y="0"/>
            <a:ext cx="6699250" cy="3009900"/>
          </a:xfrm>
          <a:prstGeom prst="rect">
            <a:avLst/>
          </a:prstGeom>
        </p:spPr>
      </p:pic>
    </p:spTree>
    <p:extLst>
      <p:ext uri="{BB962C8B-B14F-4D97-AF65-F5344CB8AC3E}">
        <p14:creationId xmlns:p14="http://schemas.microsoft.com/office/powerpoint/2010/main" val="3954184981"/>
      </p:ext>
    </p:extLst>
  </p:cSld>
  <p:clrMapOvr>
    <a:masterClrMapping/>
  </p:clrMapOvr>
  <mc:AlternateContent xmlns:mc="http://schemas.openxmlformats.org/markup-compatibility/2006" xmlns:p14="http://schemas.microsoft.com/office/powerpoint/2010/main">
    <mc:Choice Requires="p14">
      <p:transition spd="slow" p14:dur="2000" advTm="13653"/>
    </mc:Choice>
    <mc:Fallback xmlns="">
      <p:transition spd="slow" advTm="1365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FC9BD9-2051-78E1-B5A0-6B06C99E0C28}"/>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b="1" dirty="0">
                <a:latin typeface="Copperplate Gothic Bold" panose="020E0705020206020404" pitchFamily="34" charset="77"/>
              </a:rPr>
              <a:t>Contents</a:t>
            </a:r>
          </a:p>
        </p:txBody>
      </p:sp>
      <p:sp>
        <p:nvSpPr>
          <p:cNvPr id="4" name="Text Placeholder 3">
            <a:extLst>
              <a:ext uri="{FF2B5EF4-FFF2-40B4-BE49-F238E27FC236}">
                <a16:creationId xmlns:a16="http://schemas.microsoft.com/office/drawing/2014/main" id="{520FA092-5B37-E1EF-CB95-D88D9838C18A}"/>
              </a:ext>
            </a:extLst>
          </p:cNvPr>
          <p:cNvSpPr>
            <a:spLocks noGrp="1"/>
          </p:cNvSpPr>
          <p:nvPr>
            <p:ph type="body" sz="half" idx="2"/>
          </p:nvPr>
        </p:nvSpPr>
        <p:spPr>
          <a:xfrm>
            <a:off x="838200" y="2333297"/>
            <a:ext cx="4619621" cy="3843666"/>
          </a:xfrm>
        </p:spPr>
        <p:txBody>
          <a:bodyPr vert="horz" lIns="91440" tIns="45720" rIns="91440" bIns="45720" rtlCol="0">
            <a:noAutofit/>
          </a:bodyPr>
          <a:lstStyle/>
          <a:p>
            <a:pPr indent="-228600">
              <a:buFont typeface="Arial" panose="020B0604020202020204" pitchFamily="34" charset="0"/>
              <a:buChar char="•"/>
            </a:pPr>
            <a:r>
              <a:rPr lang="en-US" sz="1800" dirty="0">
                <a:latin typeface="Copperplate Gothic Bold" panose="020E0705020206020404" pitchFamily="34" charset="77"/>
              </a:rPr>
              <a:t>Welcome to Eve</a:t>
            </a:r>
          </a:p>
          <a:p>
            <a:pPr indent="-228600">
              <a:buFont typeface="Arial" panose="020B0604020202020204" pitchFamily="34" charset="0"/>
              <a:buChar char="•"/>
            </a:pPr>
            <a:r>
              <a:rPr lang="en-US" sz="1800" dirty="0">
                <a:latin typeface="Copperplate Gothic Bold" panose="020E0705020206020404" pitchFamily="34" charset="77"/>
              </a:rPr>
              <a:t>Preferred Caters</a:t>
            </a:r>
          </a:p>
          <a:p>
            <a:pPr indent="-228600">
              <a:buFont typeface="Arial" panose="020B0604020202020204" pitchFamily="34" charset="0"/>
              <a:buChar char="•"/>
            </a:pPr>
            <a:r>
              <a:rPr lang="en-US" sz="1800" dirty="0">
                <a:latin typeface="Copperplate Gothic Bold" panose="020E0705020206020404" pitchFamily="34" charset="77"/>
              </a:rPr>
              <a:t>Catering Options</a:t>
            </a:r>
          </a:p>
          <a:p>
            <a:pPr indent="-228600">
              <a:buFont typeface="Arial" panose="020B0604020202020204" pitchFamily="34" charset="0"/>
              <a:buChar char="•"/>
            </a:pPr>
            <a:r>
              <a:rPr lang="en-US" sz="1800" dirty="0">
                <a:latin typeface="Copperplate Gothic Bold" panose="020E0705020206020404" pitchFamily="34" charset="77"/>
              </a:rPr>
              <a:t>Beverage Package</a:t>
            </a:r>
          </a:p>
          <a:p>
            <a:pPr indent="-228600">
              <a:buFont typeface="Arial" panose="020B0604020202020204" pitchFamily="34" charset="0"/>
              <a:buChar char="•"/>
            </a:pPr>
            <a:r>
              <a:rPr lang="en-US" sz="1800" dirty="0">
                <a:latin typeface="Copperplate Gothic Bold" panose="020E0705020206020404" pitchFamily="34" charset="77"/>
              </a:rPr>
              <a:t>Cocktail Package</a:t>
            </a:r>
          </a:p>
          <a:p>
            <a:pPr indent="-228600">
              <a:buFont typeface="Arial" panose="020B0604020202020204" pitchFamily="34" charset="0"/>
              <a:buChar char="•"/>
            </a:pPr>
            <a:r>
              <a:rPr lang="en-US" sz="1800" dirty="0">
                <a:latin typeface="Copperplate Gothic Bold" panose="020E0705020206020404" pitchFamily="34" charset="77"/>
              </a:rPr>
              <a:t>Function Space</a:t>
            </a:r>
          </a:p>
          <a:p>
            <a:pPr indent="-228600">
              <a:buFont typeface="Arial" panose="020B0604020202020204" pitchFamily="34" charset="0"/>
              <a:buChar char="•"/>
            </a:pPr>
            <a:r>
              <a:rPr lang="en-US" sz="1800" dirty="0">
                <a:latin typeface="Copperplate Gothic Bold" panose="020E0705020206020404" pitchFamily="34" charset="77"/>
              </a:rPr>
              <a:t>Terms &amp; Conditions</a:t>
            </a:r>
          </a:p>
          <a:p>
            <a:pPr indent="-228600">
              <a:buFont typeface="Arial" panose="020B0604020202020204" pitchFamily="34" charset="0"/>
              <a:buChar char="•"/>
            </a:pPr>
            <a:r>
              <a:rPr lang="en-US" sz="1800" dirty="0">
                <a:latin typeface="Copperplate Gothic Bold" panose="020E0705020206020404" pitchFamily="34" charset="77"/>
              </a:rPr>
              <a:t>Confirmation of Function Booking</a:t>
            </a:r>
          </a:p>
          <a:p>
            <a:pPr indent="-228600">
              <a:buFont typeface="Arial" panose="020B0604020202020204" pitchFamily="34" charset="0"/>
              <a:buChar char="•"/>
            </a:pPr>
            <a:r>
              <a:rPr lang="en-US" sz="1800" dirty="0">
                <a:latin typeface="Copperplate Gothic Bold" panose="020E0705020206020404" pitchFamily="34" charset="77"/>
              </a:rPr>
              <a:t>Contact Details</a:t>
            </a:r>
          </a:p>
        </p:txBody>
      </p:sp>
      <p:pic>
        <p:nvPicPr>
          <p:cNvPr id="5" name="Picture 4">
            <a:extLst>
              <a:ext uri="{FF2B5EF4-FFF2-40B4-BE49-F238E27FC236}">
                <a16:creationId xmlns:a16="http://schemas.microsoft.com/office/drawing/2014/main" id="{14EB222A-A779-7151-34D3-37D8AC2CFBCF}"/>
              </a:ext>
            </a:extLst>
          </p:cNvPr>
          <p:cNvPicPr>
            <a:picLocks noChangeAspect="1"/>
          </p:cNvPicPr>
          <p:nvPr/>
        </p:nvPicPr>
        <p:blipFill rotWithShape="1">
          <a:blip r:embed="rId2"/>
          <a:srcRect l="8714" r="433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7" name="Picture 6" descr="A green plant with red flowers&#10;&#10;Description automatically generated">
            <a:extLst>
              <a:ext uri="{FF2B5EF4-FFF2-40B4-BE49-F238E27FC236}">
                <a16:creationId xmlns:a16="http://schemas.microsoft.com/office/drawing/2014/main" id="{13AE3FAC-FDAA-F7B6-7DC9-84749ED4B85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699165" y="3921805"/>
            <a:ext cx="6830290" cy="3415145"/>
          </a:xfrm>
          <a:prstGeom prst="rect">
            <a:avLst/>
          </a:prstGeom>
        </p:spPr>
      </p:pic>
    </p:spTree>
    <p:extLst>
      <p:ext uri="{BB962C8B-B14F-4D97-AF65-F5344CB8AC3E}">
        <p14:creationId xmlns:p14="http://schemas.microsoft.com/office/powerpoint/2010/main" val="2958769416"/>
      </p:ext>
    </p:extLst>
  </p:cSld>
  <p:clrMapOvr>
    <a:masterClrMapping/>
  </p:clrMapOvr>
  <mc:AlternateContent xmlns:mc="http://schemas.openxmlformats.org/markup-compatibility/2006" xmlns:p14="http://schemas.microsoft.com/office/powerpoint/2010/main">
    <mc:Choice Requires="p14">
      <p:transition spd="slow" p14:dur="2000" advTm="5717"/>
    </mc:Choice>
    <mc:Fallback xmlns="">
      <p:transition spd="slow" advTm="571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10;&#10;Description automatically generated">
            <a:extLst>
              <a:ext uri="{FF2B5EF4-FFF2-40B4-BE49-F238E27FC236}">
                <a16:creationId xmlns:a16="http://schemas.microsoft.com/office/drawing/2014/main" id="{88E8925E-0B11-D894-7EC5-F863FB1B50D7}"/>
              </a:ext>
            </a:extLst>
          </p:cNvPr>
          <p:cNvPicPr>
            <a:picLocks noChangeAspect="1"/>
          </p:cNvPicPr>
          <p:nvPr/>
        </p:nvPicPr>
        <p:blipFill rotWithShape="1">
          <a:blip r:embed="rId2">
            <a:extLst>
              <a:ext uri="{28A0092B-C50C-407E-A947-70E740481C1C}">
                <a14:useLocalDpi xmlns:a14="http://schemas.microsoft.com/office/drawing/2010/main" val="0"/>
              </a:ext>
            </a:extLst>
          </a:blip>
          <a:srcRect t="10555" b="13021"/>
          <a:stretch/>
        </p:blipFill>
        <p:spPr>
          <a:xfrm>
            <a:off x="8099479" y="0"/>
            <a:ext cx="3395223" cy="1180618"/>
          </a:xfrm>
          <a:prstGeom prst="rect">
            <a:avLst/>
          </a:prstGeom>
        </p:spPr>
      </p:pic>
      <p:sp>
        <p:nvSpPr>
          <p:cNvPr id="5" name="TextBox 4">
            <a:extLst>
              <a:ext uri="{FF2B5EF4-FFF2-40B4-BE49-F238E27FC236}">
                <a16:creationId xmlns:a16="http://schemas.microsoft.com/office/drawing/2014/main" id="{58001D99-E637-9234-999D-55B857381132}"/>
              </a:ext>
            </a:extLst>
          </p:cNvPr>
          <p:cNvSpPr txBox="1"/>
          <p:nvPr/>
        </p:nvSpPr>
        <p:spPr>
          <a:xfrm>
            <a:off x="68105" y="1180618"/>
            <a:ext cx="12006263" cy="5843587"/>
          </a:xfrm>
          <a:prstGeom prst="rect">
            <a:avLst/>
          </a:prstGeom>
        </p:spPr>
        <p:txBody>
          <a:bodyPr vert="horz" lIns="91440" tIns="45720" rIns="91440" bIns="45720" rtlCol="0" anchor="t">
            <a:normAutofit fontScale="25000" lnSpcReduction="20000"/>
          </a:bodyPr>
          <a:lstStyle/>
          <a:p>
            <a:pPr algn="just" defTabSz="914400">
              <a:lnSpc>
                <a:spcPct val="170000"/>
              </a:lnSpc>
              <a:spcAft>
                <a:spcPts val="600"/>
              </a:spcAft>
            </a:pPr>
            <a:r>
              <a:rPr lang="en-US" sz="4400" dirty="0">
                <a:latin typeface="Copperplate Gothic Bold" panose="020E0705020206020404" pitchFamily="34" charset="77"/>
              </a:rPr>
              <a:t>Eve Late Night Bar has a rich history as an entertainment venue, visible in the restored murals in our main bar-. Built in 1972 by </a:t>
            </a:r>
            <a:r>
              <a:rPr lang="en-US" sz="4400" dirty="0" err="1">
                <a:latin typeface="Copperplate Gothic Bold" panose="020E0705020206020404" pitchFamily="34" charset="77"/>
              </a:rPr>
              <a:t>Franceso</a:t>
            </a:r>
            <a:r>
              <a:rPr lang="en-US" sz="4400" dirty="0">
                <a:latin typeface="Copperplate Gothic Bold" panose="020E0705020206020404" pitchFamily="34" charset="77"/>
              </a:rPr>
              <a:t> and Isabella </a:t>
            </a:r>
            <a:r>
              <a:rPr lang="en-US" sz="4400" dirty="0" err="1">
                <a:latin typeface="Copperplate Gothic Bold" panose="020E0705020206020404" pitchFamily="34" charset="77"/>
              </a:rPr>
              <a:t>Forgione</a:t>
            </a:r>
            <a:r>
              <a:rPr lang="en-US" sz="4400" dirty="0">
                <a:latin typeface="Copperplate Gothic Bold" panose="020E0705020206020404" pitchFamily="34" charset="77"/>
              </a:rPr>
              <a:t>, for 45 years this was the tallest building in Albany. Remaining within the Family, the next generation have taken inspiration from their European heritage and have turned their collective vision of creating a premium venue, that prides itself on impeccable service- into a reality. As a family-owned business, there is an emphasis on creating a quality establishment  for the people of Albany; a town that has provided their own family not only a home, but so many opportunities. This personal connection ensures a dedication towards every patron, every function and to making every experience within the venue a memorable one.</a:t>
            </a:r>
          </a:p>
          <a:p>
            <a:pPr algn="just" defTabSz="914400">
              <a:lnSpc>
                <a:spcPct val="170000"/>
              </a:lnSpc>
              <a:spcAft>
                <a:spcPts val="600"/>
              </a:spcAft>
            </a:pPr>
            <a:r>
              <a:rPr lang="en-US" sz="4400" dirty="0">
                <a:latin typeface="Copperplate Gothic Bold" panose="020E0705020206020404" pitchFamily="34" charset="77"/>
              </a:rPr>
              <a:t>Eve Late Night Bar provides a beautiful, architecturally designed space that is reinvigorating the age-old era of the Lounge Bar.  Our Venue offers a meeting place with a focus on comfort, safety and quality service of premium spirits, locally harvested wines and quintessential cocktails. </a:t>
            </a:r>
          </a:p>
          <a:p>
            <a:pPr algn="just" defTabSz="914400">
              <a:lnSpc>
                <a:spcPct val="170000"/>
              </a:lnSpc>
              <a:spcAft>
                <a:spcPts val="600"/>
              </a:spcAft>
            </a:pPr>
            <a:r>
              <a:rPr lang="en-US" sz="4400" dirty="0">
                <a:latin typeface="Copperplate Gothic Bold" panose="020E0705020206020404" pitchFamily="34" charset="77"/>
              </a:rPr>
              <a:t>The aesthetic design, sound </a:t>
            </a:r>
            <a:r>
              <a:rPr lang="en-US" sz="4400" dirty="0" err="1">
                <a:latin typeface="Copperplate Gothic Bold" panose="020E0705020206020404" pitchFamily="34" charset="77"/>
              </a:rPr>
              <a:t>synchronised</a:t>
            </a:r>
            <a:r>
              <a:rPr lang="en-US" sz="4400" dirty="0">
                <a:latin typeface="Copperplate Gothic Bold" panose="020E0705020206020404" pitchFamily="34" charset="77"/>
              </a:rPr>
              <a:t> lighting and balanced acoustics create a unique, ambient atmosphere that was </a:t>
            </a:r>
            <a:r>
              <a:rPr lang="en-US" sz="4400" dirty="0" err="1">
                <a:latin typeface="Copperplate Gothic Bold" panose="020E0705020206020404" pitchFamily="34" charset="77"/>
              </a:rPr>
              <a:t>conceptualised</a:t>
            </a:r>
            <a:r>
              <a:rPr lang="en-US" sz="4400" dirty="0">
                <a:latin typeface="Copperplate Gothic Bold" panose="020E0705020206020404" pitchFamily="34" charset="77"/>
              </a:rPr>
              <a:t> for the enjoyment of our guests. </a:t>
            </a:r>
          </a:p>
          <a:p>
            <a:pPr algn="just" defTabSz="914400">
              <a:lnSpc>
                <a:spcPct val="170000"/>
              </a:lnSpc>
              <a:spcAft>
                <a:spcPts val="600"/>
              </a:spcAft>
            </a:pPr>
            <a:r>
              <a:rPr lang="en-US" sz="4400" dirty="0">
                <a:latin typeface="Copperplate Gothic Bold" panose="020E0705020206020404" pitchFamily="34" charset="77"/>
              </a:rPr>
              <a:t>As stated in the Albany Advertiser in January 2023:</a:t>
            </a:r>
          </a:p>
          <a:p>
            <a:pPr algn="just" defTabSz="914400">
              <a:lnSpc>
                <a:spcPct val="170000"/>
              </a:lnSpc>
              <a:spcAft>
                <a:spcPts val="600"/>
              </a:spcAft>
            </a:pPr>
            <a:r>
              <a:rPr lang="en-US" sz="4400" dirty="0">
                <a:latin typeface="Copperplate Gothic Bold" panose="020E0705020206020404" pitchFamily="34" charset="77"/>
              </a:rPr>
              <a:t>	“</a:t>
            </a:r>
            <a:r>
              <a:rPr lang="en-US" sz="4400" i="1" dirty="0">
                <a:latin typeface="Copperplate Gothic Bold" panose="020E0705020206020404" pitchFamily="34" charset="77"/>
              </a:rPr>
              <a:t>Locals and visitors have since warmly embraced the Eve concept, and it has quickly </a:t>
            </a:r>
          </a:p>
          <a:p>
            <a:pPr algn="just" defTabSz="914400">
              <a:lnSpc>
                <a:spcPct val="170000"/>
              </a:lnSpc>
              <a:spcAft>
                <a:spcPts val="600"/>
              </a:spcAft>
            </a:pPr>
            <a:r>
              <a:rPr lang="en-US" sz="4400" i="1" dirty="0">
                <a:latin typeface="Copperplate Gothic Bold" panose="020E0705020206020404" pitchFamily="34" charset="77"/>
              </a:rPr>
              <a:t>	established itself as a great place to kick off or wind up a classy night out” .</a:t>
            </a:r>
          </a:p>
          <a:p>
            <a:pPr algn="just" defTabSz="914400">
              <a:lnSpc>
                <a:spcPct val="170000"/>
              </a:lnSpc>
              <a:spcAft>
                <a:spcPts val="600"/>
              </a:spcAft>
            </a:pPr>
            <a:r>
              <a:rPr lang="en-US" sz="4400" dirty="0">
                <a:latin typeface="Copperplate Gothic Bold" panose="020E0705020206020404" pitchFamily="34" charset="77"/>
              </a:rPr>
              <a:t>Whether it be a quaint meeting of friends, a corporate function or a celebration, the team at Eve Late Night Bar will work with you to create the event you desire. From Music Selection, Decoration, Signature Cocktail Creation and Catering coordination, let our dedicated team take your vision and turn it into a memorable event. </a:t>
            </a:r>
          </a:p>
          <a:p>
            <a:pPr algn="just" defTabSz="914400">
              <a:lnSpc>
                <a:spcPct val="170000"/>
              </a:lnSpc>
              <a:spcAft>
                <a:spcPts val="600"/>
              </a:spcAft>
            </a:pPr>
            <a:r>
              <a:rPr lang="en-US" sz="4400" dirty="0">
                <a:latin typeface="Copperplate Gothic Bold" panose="020E0705020206020404" pitchFamily="34" charset="77"/>
              </a:rPr>
              <a:t>We have the capacity to cater for functions 7 days a week, whether they be  private events within the dedicated VIP lounge, which incorporates a private bartender, toilet facilities and courtyard; or the whole venue which can be exclusively hired for parties of up to 260 guests (and everything in between).</a:t>
            </a:r>
          </a:p>
          <a:p>
            <a:pPr algn="just" defTabSz="914400">
              <a:lnSpc>
                <a:spcPct val="170000"/>
              </a:lnSpc>
              <a:spcAft>
                <a:spcPts val="600"/>
              </a:spcAft>
            </a:pPr>
            <a:r>
              <a:rPr lang="en-US" sz="4400" i="1" dirty="0">
                <a:latin typeface="Copperplate Gothic Bold" panose="020E0705020206020404" pitchFamily="34" charset="77"/>
              </a:rPr>
              <a:t>We look forward to working with you  for your event.</a:t>
            </a:r>
          </a:p>
          <a:p>
            <a:pPr indent="-228600" defTabSz="914400">
              <a:lnSpc>
                <a:spcPct val="90000"/>
              </a:lnSpc>
              <a:spcAft>
                <a:spcPts val="600"/>
              </a:spcAft>
              <a:buFont typeface="Arial" panose="020B0604020202020204" pitchFamily="34" charset="0"/>
              <a:buChar char="•"/>
            </a:pPr>
            <a:endParaRPr lang="en-US" sz="700" dirty="0"/>
          </a:p>
        </p:txBody>
      </p:sp>
      <p:sp>
        <p:nvSpPr>
          <p:cNvPr id="2" name="Title 1">
            <a:extLst>
              <a:ext uri="{FF2B5EF4-FFF2-40B4-BE49-F238E27FC236}">
                <a16:creationId xmlns:a16="http://schemas.microsoft.com/office/drawing/2014/main" id="{CBB3ED9C-6C3A-3525-2D96-2FE62BCD6A5A}"/>
              </a:ext>
            </a:extLst>
          </p:cNvPr>
          <p:cNvSpPr>
            <a:spLocks noGrp="1"/>
          </p:cNvSpPr>
          <p:nvPr>
            <p:ph type="title"/>
          </p:nvPr>
        </p:nvSpPr>
        <p:spPr>
          <a:xfrm>
            <a:off x="325310" y="-966680"/>
            <a:ext cx="8607678" cy="1642970"/>
          </a:xfrm>
        </p:spPr>
        <p:txBody>
          <a:bodyPr vert="horz" lIns="91440" tIns="45720" rIns="91440" bIns="45720" rtlCol="0" anchor="b">
            <a:normAutofit/>
          </a:bodyPr>
          <a:lstStyle/>
          <a:p>
            <a:r>
              <a:rPr lang="en-US" sz="2800" kern="1200" dirty="0">
                <a:solidFill>
                  <a:schemeClr val="tx1"/>
                </a:solidFill>
                <a:latin typeface="Copperplate Gothic Bold" panose="020E0705020206020404" pitchFamily="34" charset="77"/>
              </a:rPr>
              <a:t>Welcome To Eve Late Night Bar, Albany</a:t>
            </a:r>
          </a:p>
        </p:txBody>
      </p:sp>
    </p:spTree>
    <p:extLst>
      <p:ext uri="{BB962C8B-B14F-4D97-AF65-F5344CB8AC3E}">
        <p14:creationId xmlns:p14="http://schemas.microsoft.com/office/powerpoint/2010/main" val="9339148"/>
      </p:ext>
    </p:extLst>
  </p:cSld>
  <p:clrMapOvr>
    <a:masterClrMapping/>
  </p:clrMapOvr>
  <mc:AlternateContent xmlns:mc="http://schemas.openxmlformats.org/markup-compatibility/2006" xmlns:p14="http://schemas.microsoft.com/office/powerpoint/2010/main">
    <mc:Choice Requires="p14">
      <p:transition spd="slow" p14:dur="2000" advTm="61120"/>
    </mc:Choice>
    <mc:Fallback xmlns="">
      <p:transition spd="slow" advTm="611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te of cookies on a table&#10;&#10;Description automatically generated">
            <a:extLst>
              <a:ext uri="{FF2B5EF4-FFF2-40B4-BE49-F238E27FC236}">
                <a16:creationId xmlns:a16="http://schemas.microsoft.com/office/drawing/2014/main" id="{F22C881C-F051-C894-043E-9BD8656ED42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644" r="-2" b="2496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Picture 6">
            <a:extLst>
              <a:ext uri="{FF2B5EF4-FFF2-40B4-BE49-F238E27FC236}">
                <a16:creationId xmlns:a16="http://schemas.microsoft.com/office/drawing/2014/main" id="{C630C021-EAFF-2A5F-EE2B-FA08E2FE049B}"/>
              </a:ext>
            </a:extLst>
          </p:cNvPr>
          <p:cNvPicPr>
            <a:picLocks noChangeAspect="1"/>
          </p:cNvPicPr>
          <p:nvPr/>
        </p:nvPicPr>
        <p:blipFill rotWithShape="1">
          <a:blip r:embed="rId4"/>
          <a:srcRect t="6884" r="-2" b="1036"/>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77" name="Freeform: Shape 76">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11AC735D-9B86-9022-6601-9C2A2C312F80}"/>
              </a:ext>
            </a:extLst>
          </p:cNvPr>
          <p:cNvSpPr txBox="1">
            <a:spLocks/>
          </p:cNvSpPr>
          <p:nvPr/>
        </p:nvSpPr>
        <p:spPr>
          <a:xfrm>
            <a:off x="438912" y="1524659"/>
            <a:ext cx="5019074" cy="277408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kern="1200" dirty="0">
                <a:solidFill>
                  <a:schemeClr val="tx1"/>
                </a:solidFill>
                <a:latin typeface="Copperplate Gothic Bold" panose="020E0705020206020404" pitchFamily="34" charset="0"/>
              </a:rPr>
              <a:t>Catering Options</a:t>
            </a:r>
          </a:p>
        </p:txBody>
      </p:sp>
      <p:sp>
        <p:nvSpPr>
          <p:cNvPr id="81" name="Rectangle 80">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83" name="Rectangle 82">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3F906B-4F7F-968A-8552-1B03B36CF2C7}"/>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AU" sz="700">
                <a:solidFill>
                  <a:srgbClr val="FFFFFF"/>
                </a:solidFill>
                <a:hlinkClick r:id="rId3" tooltip="http://commons.wikimedia.org/wiki/File:Christmas_sugar_cookies,_January_2010.jpg">
                  <a:extLst>
                    <a:ext uri="{A12FA001-AC4F-418D-AE19-62706E023703}">
                      <ahyp:hlinkClr xmlns:ahyp="http://schemas.microsoft.com/office/drawing/2018/hyperlinkcolor" val="tx"/>
                    </a:ext>
                  </a:extLst>
                </a:hlinkClick>
              </a:rPr>
              <a:t>This Photo</a:t>
            </a:r>
            <a:r>
              <a:rPr lang="en-AU" sz="700">
                <a:solidFill>
                  <a:srgbClr val="FFFFFF"/>
                </a:solidFill>
              </a:rPr>
              <a:t> by Unknown Author is licensed under </a:t>
            </a:r>
            <a:r>
              <a:rPr lang="en-AU"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AU" sz="700">
              <a:solidFill>
                <a:srgbClr val="FFFFFF"/>
              </a:solidFill>
            </a:endParaRPr>
          </a:p>
        </p:txBody>
      </p:sp>
    </p:spTree>
    <p:extLst>
      <p:ext uri="{BB962C8B-B14F-4D97-AF65-F5344CB8AC3E}">
        <p14:creationId xmlns:p14="http://schemas.microsoft.com/office/powerpoint/2010/main" val="3281568863"/>
      </p:ext>
    </p:extLst>
  </p:cSld>
  <p:clrMapOvr>
    <a:masterClrMapping/>
  </p:clrMapOvr>
  <mc:AlternateContent xmlns:mc="http://schemas.openxmlformats.org/markup-compatibility/2006" xmlns:p14="http://schemas.microsoft.com/office/powerpoint/2010/main">
    <mc:Choice Requires="p14">
      <p:transition spd="slow" p14:dur="2000" advTm="4522"/>
    </mc:Choice>
    <mc:Fallback xmlns="">
      <p:transition spd="slow" advTm="452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926FD9-3FEF-0536-577E-25D29F3043B5}"/>
              </a:ext>
            </a:extLst>
          </p:cNvPr>
          <p:cNvPicPr>
            <a:picLocks noChangeAspect="1"/>
          </p:cNvPicPr>
          <p:nvPr/>
        </p:nvPicPr>
        <p:blipFill rotWithShape="1">
          <a:blip r:embed="rId2"/>
          <a:srcRect t="26960" r="1" b="24317"/>
          <a:stretch/>
        </p:blipFill>
        <p:spPr>
          <a:xfrm>
            <a:off x="579264" y="365141"/>
            <a:ext cx="6288262" cy="3063875"/>
          </a:xfrm>
          <a:prstGeom prst="rect">
            <a:avLst/>
          </a:prstGeom>
        </p:spPr>
      </p:pic>
      <p:sp>
        <p:nvSpPr>
          <p:cNvPr id="4" name="Title 1">
            <a:extLst>
              <a:ext uri="{FF2B5EF4-FFF2-40B4-BE49-F238E27FC236}">
                <a16:creationId xmlns:a16="http://schemas.microsoft.com/office/drawing/2014/main" id="{11AC735D-9B86-9022-6601-9C2A2C312F80}"/>
              </a:ext>
            </a:extLst>
          </p:cNvPr>
          <p:cNvSpPr txBox="1">
            <a:spLocks/>
          </p:cNvSpPr>
          <p:nvPr/>
        </p:nvSpPr>
        <p:spPr>
          <a:xfrm>
            <a:off x="3135010" y="3849688"/>
            <a:ext cx="3732514" cy="2105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2800" b="1" dirty="0">
                <a:latin typeface="Copperplate Gothic Bold" panose="020E0705020206020404" pitchFamily="34" charset="77"/>
                <a:ea typeface="+mn-ea"/>
                <a:cs typeface="+mn-cs"/>
              </a:rPr>
              <a:t>Catering Options</a:t>
            </a:r>
          </a:p>
        </p:txBody>
      </p:sp>
      <p:pic>
        <p:nvPicPr>
          <p:cNvPr id="8" name="Picture 7" descr="A plate of food&#10;&#10;Description automatically generated with medium confidence">
            <a:extLst>
              <a:ext uri="{FF2B5EF4-FFF2-40B4-BE49-F238E27FC236}">
                <a16:creationId xmlns:a16="http://schemas.microsoft.com/office/drawing/2014/main" id="{0A38CFC3-0FD6-28FC-60BD-F8EB15B79DE2}"/>
              </a:ext>
            </a:extLst>
          </p:cNvPr>
          <p:cNvPicPr>
            <a:picLocks noChangeAspect="1"/>
          </p:cNvPicPr>
          <p:nvPr/>
        </p:nvPicPr>
        <p:blipFill rotWithShape="1">
          <a:blip r:embed="rId3">
            <a:extLst>
              <a:ext uri="{28A0092B-C50C-407E-A947-70E740481C1C}">
                <a14:useLocalDpi xmlns:a14="http://schemas.microsoft.com/office/drawing/2010/main" val="0"/>
              </a:ext>
            </a:extLst>
          </a:blip>
          <a:srcRect t="13774" r="-1" b="22712"/>
          <a:stretch/>
        </p:blipFill>
        <p:spPr>
          <a:xfrm>
            <a:off x="7048500" y="365109"/>
            <a:ext cx="4621006" cy="5811838"/>
          </a:xfrm>
          <a:prstGeom prst="rect">
            <a:avLst/>
          </a:prstGeom>
        </p:spPr>
      </p:pic>
      <p:pic>
        <p:nvPicPr>
          <p:cNvPr id="2" name="Picture 1">
            <a:extLst>
              <a:ext uri="{FF2B5EF4-FFF2-40B4-BE49-F238E27FC236}">
                <a16:creationId xmlns:a16="http://schemas.microsoft.com/office/drawing/2014/main" id="{441AD04B-40D3-0B04-F57B-5791DAE409B3}"/>
              </a:ext>
            </a:extLst>
          </p:cNvPr>
          <p:cNvPicPr>
            <a:picLocks noChangeAspect="1"/>
          </p:cNvPicPr>
          <p:nvPr/>
        </p:nvPicPr>
        <p:blipFill rotWithShape="1">
          <a:blip r:embed="rId4"/>
          <a:srcRect t="6884" r="-2" b="1036"/>
          <a:stretch/>
        </p:blipFill>
        <p:spPr>
          <a:xfrm>
            <a:off x="-507415" y="4385139"/>
            <a:ext cx="6210233" cy="2859140"/>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Tree>
    <p:extLst>
      <p:ext uri="{BB962C8B-B14F-4D97-AF65-F5344CB8AC3E}">
        <p14:creationId xmlns:p14="http://schemas.microsoft.com/office/powerpoint/2010/main" val="3031987150"/>
      </p:ext>
    </p:extLst>
  </p:cSld>
  <p:clrMapOvr>
    <a:masterClrMapping/>
  </p:clrMapOvr>
  <mc:AlternateContent xmlns:mc="http://schemas.openxmlformats.org/markup-compatibility/2006" xmlns:p14="http://schemas.microsoft.com/office/powerpoint/2010/main">
    <mc:Choice Requires="p14">
      <p:transition spd="slow" p14:dur="2000" advTm="4522"/>
    </mc:Choice>
    <mc:Fallback xmlns="">
      <p:transition spd="slow" advTm="452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2834-5B13-149C-F0E8-49814B6CA216}"/>
              </a:ext>
            </a:extLst>
          </p:cNvPr>
          <p:cNvSpPr>
            <a:spLocks noGrp="1"/>
          </p:cNvSpPr>
          <p:nvPr>
            <p:ph type="title"/>
          </p:nvPr>
        </p:nvSpPr>
        <p:spPr>
          <a:xfrm>
            <a:off x="4033281" y="1370338"/>
            <a:ext cx="7996794" cy="457200"/>
          </a:xfrm>
        </p:spPr>
        <p:txBody>
          <a:bodyPr>
            <a:normAutofit fontScale="90000"/>
          </a:bodyPr>
          <a:lstStyle/>
          <a:p>
            <a:pPr>
              <a:lnSpc>
                <a:spcPct val="107000"/>
              </a:lnSpc>
              <a:spcAft>
                <a:spcPts val="800"/>
              </a:spcAft>
            </a:pPr>
            <a:r>
              <a:rPr lang="en-US" sz="1900" b="1" dirty="0">
                <a:latin typeface="Copperplate Gothic Bold" panose="020E0705020206020404" pitchFamily="34" charset="77"/>
              </a:rPr>
              <a:t>PREFERED CATERING OPTIONS</a:t>
            </a:r>
            <a:br>
              <a:rPr lang="en-US" sz="1900" b="1" dirty="0">
                <a:latin typeface="Copperplate Gothic Bold" panose="020E0705020206020404" pitchFamily="34" charset="77"/>
              </a:rPr>
            </a:br>
            <a:r>
              <a:rPr lang="en-US" sz="1900" b="1" dirty="0">
                <a:latin typeface="Copperplate Gothic Bold" panose="020E0705020206020404" pitchFamily="34" charset="77"/>
              </a:rPr>
              <a:t>$35 per head for 5 options below</a:t>
            </a:r>
            <a:br>
              <a:rPr lang="en-US" sz="2400" b="1" dirty="0">
                <a:latin typeface="Copperplate Gothic Bold" panose="020E0705020206020404" pitchFamily="34" charset="77"/>
              </a:rPr>
            </a:br>
            <a:r>
              <a:rPr lang="en-US" sz="1600" b="1" dirty="0">
                <a:latin typeface="Copperplate Gothic Bold" panose="020E0705020206020404" pitchFamily="34" charset="77"/>
              </a:rPr>
              <a:t>additional options are priced as per below </a:t>
            </a:r>
            <a:r>
              <a:rPr lang="en-GB" sz="1600" dirty="0">
                <a:effectLst/>
                <a:latin typeface="Copperplate Gothic Bold" panose="020E0705020206020404" pitchFamily="34" charset="77"/>
                <a:ea typeface="Calibri" panose="020F0502020204030204" pitchFamily="34" charset="0"/>
                <a:cs typeface="Times New Roman" panose="02020603050405020304" pitchFamily="18" charset="0"/>
              </a:rPr>
              <a:t>Prices are indicative of 1 piece per person per selection. Extra servings will incur a higher cost.</a:t>
            </a:r>
            <a:br>
              <a:rPr lang="en-AU" sz="1600" dirty="0">
                <a:effectLst/>
                <a:latin typeface="Copperplate Gothic Bold" panose="020E0705020206020404" pitchFamily="34" charset="77"/>
                <a:ea typeface="Calibri" panose="020F0502020204030204" pitchFamily="34" charset="0"/>
                <a:cs typeface="Times New Roman" panose="02020603050405020304" pitchFamily="18" charset="0"/>
              </a:rPr>
            </a:br>
            <a:br>
              <a:rPr lang="en-AU" sz="1600" dirty="0">
                <a:effectLst/>
                <a:latin typeface="Copperplate Gothic Bold" panose="020E0705020206020404" pitchFamily="34" charset="77"/>
                <a:ea typeface="Calibri" panose="020F0502020204030204" pitchFamily="34" charset="0"/>
                <a:cs typeface="Times New Roman" panose="02020603050405020304" pitchFamily="18" charset="0"/>
              </a:rPr>
            </a:br>
            <a:endParaRPr lang="en-AU" sz="1600" b="1" dirty="0">
              <a:latin typeface="Copperplate Gothic Bold" panose="020E0705020206020404" pitchFamily="34" charset="77"/>
            </a:endParaRPr>
          </a:p>
        </p:txBody>
      </p:sp>
      <p:sp>
        <p:nvSpPr>
          <p:cNvPr id="4" name="Text Placeholder 3">
            <a:extLst>
              <a:ext uri="{FF2B5EF4-FFF2-40B4-BE49-F238E27FC236}">
                <a16:creationId xmlns:a16="http://schemas.microsoft.com/office/drawing/2014/main" id="{29919BF2-84BC-D79D-76D1-FBD7CD02EAEF}"/>
              </a:ext>
            </a:extLst>
          </p:cNvPr>
          <p:cNvSpPr>
            <a:spLocks noGrp="1"/>
          </p:cNvSpPr>
          <p:nvPr>
            <p:ph type="body" sz="half" idx="2"/>
          </p:nvPr>
        </p:nvSpPr>
        <p:spPr>
          <a:xfrm>
            <a:off x="161925" y="1827538"/>
            <a:ext cx="6901536" cy="4873625"/>
          </a:xfrm>
        </p:spPr>
        <p:txBody>
          <a:bodyPr>
            <a:normAutofit fontScale="25000" lnSpcReduction="20000"/>
          </a:bodyPr>
          <a:lstStyle/>
          <a:p>
            <a:pPr>
              <a:lnSpc>
                <a:spcPct val="107000"/>
              </a:lnSpc>
              <a:spcAft>
                <a:spcPts val="800"/>
              </a:spcAft>
            </a:pPr>
            <a:r>
              <a:rPr lang="en-GB" sz="5600" b="1" dirty="0">
                <a:effectLst/>
                <a:latin typeface="Copperplate Gothic Bold" panose="020E0705020206020404" pitchFamily="34" charset="77"/>
                <a:ea typeface="Calibri" panose="020F0502020204030204" pitchFamily="34" charset="0"/>
                <a:cs typeface="Times New Roman" panose="02020603050405020304" pitchFamily="18" charset="0"/>
              </a:rPr>
              <a:t>NON VEGETARIAN</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House Made Sausage Rolls with Tomato Relish $5.50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Camembert and Caramelised Onion Tart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Lemon Pepper Prawn Cutlets $5.5</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Satay Chicken Skewers w dipping sauce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Teriyaki Squid w Kewpie Mayo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Crispy Sweet Chilli Glazed Pork Belly Bites $5.50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Pulled Beef Sliders/Bao with coleslaw and Sriracha Mayo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Yellow Chicken curry and rice $6.00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Fried Rice – Duck and veg $6.00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4000" dirty="0"/>
          </a:p>
        </p:txBody>
      </p:sp>
      <p:pic>
        <p:nvPicPr>
          <p:cNvPr id="9" name="Picture 8">
            <a:extLst>
              <a:ext uri="{FF2B5EF4-FFF2-40B4-BE49-F238E27FC236}">
                <a16:creationId xmlns:a16="http://schemas.microsoft.com/office/drawing/2014/main" id="{F3B5C590-5991-4F53-A897-D90AD78FEB25}"/>
              </a:ext>
            </a:extLst>
          </p:cNvPr>
          <p:cNvPicPr>
            <a:picLocks noChangeAspect="1"/>
          </p:cNvPicPr>
          <p:nvPr/>
        </p:nvPicPr>
        <p:blipFill>
          <a:blip r:embed="rId2"/>
          <a:stretch>
            <a:fillRect/>
          </a:stretch>
        </p:blipFill>
        <p:spPr>
          <a:xfrm>
            <a:off x="2147293" y="35082"/>
            <a:ext cx="1709103" cy="1709103"/>
          </a:xfrm>
          <a:prstGeom prst="rect">
            <a:avLst/>
          </a:prstGeom>
        </p:spPr>
      </p:pic>
      <p:sp>
        <p:nvSpPr>
          <p:cNvPr id="3" name="TextBox 2">
            <a:extLst>
              <a:ext uri="{FF2B5EF4-FFF2-40B4-BE49-F238E27FC236}">
                <a16:creationId xmlns:a16="http://schemas.microsoft.com/office/drawing/2014/main" id="{E9D926AA-2D7B-038C-F0C2-23BBFD8E376E}"/>
              </a:ext>
            </a:extLst>
          </p:cNvPr>
          <p:cNvSpPr txBox="1"/>
          <p:nvPr/>
        </p:nvSpPr>
        <p:spPr>
          <a:xfrm>
            <a:off x="7063461" y="1744185"/>
            <a:ext cx="5143499" cy="5897833"/>
          </a:xfrm>
          <a:prstGeom prst="rect">
            <a:avLst/>
          </a:prstGeom>
          <a:noFill/>
        </p:spPr>
        <p:txBody>
          <a:bodyPr wrap="square" rtlCol="0">
            <a:spAutoFit/>
          </a:bodyPr>
          <a:lstStyle/>
          <a:p>
            <a:pPr>
              <a:lnSpc>
                <a:spcPct val="107000"/>
              </a:lnSpc>
              <a:spcAft>
                <a:spcPts val="800"/>
              </a:spcAft>
            </a:pPr>
            <a:r>
              <a:rPr lang="en-GB" sz="1400" b="1" dirty="0">
                <a:effectLst/>
                <a:latin typeface="Copperplate Gothic Bold" panose="020E0705020206020404" pitchFamily="34" charset="77"/>
                <a:ea typeface="Calibri" panose="020F0502020204030204" pitchFamily="34" charset="0"/>
                <a:cs typeface="Times New Roman" panose="02020603050405020304" pitchFamily="18" charset="0"/>
              </a:rPr>
              <a:t>DESSERTS- $5.50</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Key lime Pie</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Double Chocolate Brownie </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Almond Friands – assorted</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Chocolate Mousse cups</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Mini Pavlovas with Cream</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Chocolate Truffle assorted</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Mini </a:t>
            </a:r>
            <a:r>
              <a:rPr lang="en-GB" sz="1400" dirty="0" err="1">
                <a:effectLst/>
                <a:latin typeface="Copperplate Gothic Bold" panose="020E0705020206020404" pitchFamily="34" charset="77"/>
                <a:ea typeface="Calibri" panose="020F0502020204030204" pitchFamily="34" charset="0"/>
                <a:cs typeface="Times New Roman" panose="02020603050405020304" pitchFamily="18" charset="0"/>
              </a:rPr>
              <a:t>Cheescake</a:t>
            </a: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  - Assorted flavours</a:t>
            </a:r>
          </a:p>
          <a:p>
            <a:pPr>
              <a:lnSpc>
                <a:spcPct val="107000"/>
              </a:lnSpc>
              <a:spcAft>
                <a:spcPts val="800"/>
              </a:spcAft>
            </a:pPr>
            <a:endParaRPr lang="en-GB" sz="1400" dirty="0">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Grazing Boards – Your choice of Cheeses, Cold Cuts, Olives, Breads and Dips. Price subject to selection. 7</a:t>
            </a:r>
          </a:p>
          <a:p>
            <a:pPr>
              <a:lnSpc>
                <a:spcPct val="107000"/>
              </a:lnSpc>
              <a:spcAft>
                <a:spcPts val="800"/>
              </a:spcAft>
            </a:pPr>
            <a:r>
              <a:rPr lang="en-GB" sz="1000" dirty="0">
                <a:latin typeface="Copperplate Gothic Bold" panose="020E0705020206020404" pitchFamily="34" charset="77"/>
                <a:ea typeface="Calibri" panose="020F0502020204030204" pitchFamily="34" charset="0"/>
                <a:cs typeface="Times New Roman" panose="02020603050405020304" pitchFamily="18" charset="0"/>
              </a:rPr>
              <a:t>(</a:t>
            </a:r>
            <a:r>
              <a:rPr lang="en-GB" sz="1000" dirty="0">
                <a:effectLst/>
                <a:latin typeface="Copperplate Gothic Bold" panose="020E0705020206020404" pitchFamily="34" charset="77"/>
                <a:ea typeface="Calibri" panose="020F0502020204030204" pitchFamily="34" charset="0"/>
                <a:cs typeface="Times New Roman" panose="02020603050405020304" pitchFamily="18" charset="0"/>
              </a:rPr>
              <a:t>Grazing Board prices are subject to change regarding item choice and current market pricing)</a:t>
            </a:r>
            <a:br>
              <a:rPr lang="en-AU" sz="1400" dirty="0">
                <a:effectLst/>
                <a:latin typeface="Copperplate Gothic Bold" panose="020E0705020206020404" pitchFamily="34" charset="77"/>
                <a:ea typeface="Calibri" panose="020F0502020204030204" pitchFamily="34" charset="0"/>
                <a:cs typeface="Times New Roman" panose="02020603050405020304" pitchFamily="18" charset="0"/>
              </a:rPr>
            </a:b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07000"/>
              </a:lnSpc>
              <a:spcAft>
                <a:spcPts val="800"/>
              </a:spcAft>
            </a:pP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endParaRPr lang="en-US" dirty="0"/>
          </a:p>
        </p:txBody>
      </p:sp>
      <p:pic>
        <p:nvPicPr>
          <p:cNvPr id="5" name="Picture 4" descr="A green leaves and red berries&#10;&#10;Description automatically generated">
            <a:extLst>
              <a:ext uri="{FF2B5EF4-FFF2-40B4-BE49-F238E27FC236}">
                <a16:creationId xmlns:a16="http://schemas.microsoft.com/office/drawing/2014/main" id="{F9739B84-99E2-6DC6-D824-014B66569D2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8653719">
            <a:off x="-58438" y="248387"/>
            <a:ext cx="1753856" cy="1506855"/>
          </a:xfrm>
          <a:prstGeom prst="rect">
            <a:avLst/>
          </a:prstGeom>
        </p:spPr>
      </p:pic>
    </p:spTree>
    <p:extLst>
      <p:ext uri="{BB962C8B-B14F-4D97-AF65-F5344CB8AC3E}">
        <p14:creationId xmlns:p14="http://schemas.microsoft.com/office/powerpoint/2010/main" val="787597852"/>
      </p:ext>
    </p:extLst>
  </p:cSld>
  <p:clrMapOvr>
    <a:masterClrMapping/>
  </p:clrMapOvr>
  <mc:AlternateContent xmlns:mc="http://schemas.openxmlformats.org/markup-compatibility/2006" xmlns:p14="http://schemas.microsoft.com/office/powerpoint/2010/main">
    <mc:Choice Requires="p14">
      <p:transition spd="slow" p14:dur="2000" advTm="11274"/>
    </mc:Choice>
    <mc:Fallback xmlns="">
      <p:transition spd="slow" advTm="1127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2834-5B13-149C-F0E8-49814B6CA216}"/>
              </a:ext>
            </a:extLst>
          </p:cNvPr>
          <p:cNvSpPr>
            <a:spLocks noGrp="1"/>
          </p:cNvSpPr>
          <p:nvPr>
            <p:ph type="title"/>
          </p:nvPr>
        </p:nvSpPr>
        <p:spPr>
          <a:xfrm>
            <a:off x="4033281" y="1370338"/>
            <a:ext cx="7996794" cy="457200"/>
          </a:xfrm>
        </p:spPr>
        <p:txBody>
          <a:bodyPr>
            <a:normAutofit fontScale="90000"/>
          </a:bodyPr>
          <a:lstStyle/>
          <a:p>
            <a:pPr>
              <a:lnSpc>
                <a:spcPct val="107000"/>
              </a:lnSpc>
              <a:spcAft>
                <a:spcPts val="800"/>
              </a:spcAft>
            </a:pPr>
            <a:r>
              <a:rPr lang="en-US" sz="1900" b="1" dirty="0">
                <a:latin typeface="Copperplate Gothic Bold" panose="020E0705020206020404" pitchFamily="34" charset="77"/>
              </a:rPr>
              <a:t>PREFERED CATERING OPTIONS</a:t>
            </a:r>
            <a:br>
              <a:rPr lang="en-US" sz="1900" b="1" dirty="0">
                <a:latin typeface="Copperplate Gothic Bold" panose="020E0705020206020404" pitchFamily="34" charset="77"/>
              </a:rPr>
            </a:br>
            <a:r>
              <a:rPr lang="en-US" sz="1900" b="1" dirty="0">
                <a:latin typeface="Copperplate Gothic Bold" panose="020E0705020206020404" pitchFamily="34" charset="77"/>
              </a:rPr>
              <a:t>$35 per head for 5 options below</a:t>
            </a:r>
            <a:br>
              <a:rPr lang="en-US" sz="2400" b="1" dirty="0">
                <a:latin typeface="Copperplate Gothic Bold" panose="020E0705020206020404" pitchFamily="34" charset="77"/>
              </a:rPr>
            </a:br>
            <a:r>
              <a:rPr lang="en-US" sz="1600" b="1" dirty="0">
                <a:latin typeface="Copperplate Gothic Bold" panose="020E0705020206020404" pitchFamily="34" charset="77"/>
              </a:rPr>
              <a:t>additional options are priced as per below </a:t>
            </a:r>
            <a:r>
              <a:rPr lang="en-GB" sz="1600" dirty="0">
                <a:effectLst/>
                <a:latin typeface="Copperplate Gothic Bold" panose="020E0705020206020404" pitchFamily="34" charset="77"/>
                <a:ea typeface="Calibri" panose="020F0502020204030204" pitchFamily="34" charset="0"/>
                <a:cs typeface="Times New Roman" panose="02020603050405020304" pitchFamily="18" charset="0"/>
              </a:rPr>
              <a:t>Prices are indicative of 1 piece per person per selection. Extra servings will incur a higher cost.</a:t>
            </a:r>
            <a:br>
              <a:rPr lang="en-AU" sz="1600" dirty="0">
                <a:effectLst/>
                <a:latin typeface="Copperplate Gothic Bold" panose="020E0705020206020404" pitchFamily="34" charset="77"/>
                <a:ea typeface="Calibri" panose="020F0502020204030204" pitchFamily="34" charset="0"/>
                <a:cs typeface="Times New Roman" panose="02020603050405020304" pitchFamily="18" charset="0"/>
              </a:rPr>
            </a:br>
            <a:br>
              <a:rPr lang="en-AU" sz="1600" dirty="0">
                <a:effectLst/>
                <a:latin typeface="Copperplate Gothic Bold" panose="020E0705020206020404" pitchFamily="34" charset="77"/>
                <a:ea typeface="Calibri" panose="020F0502020204030204" pitchFamily="34" charset="0"/>
                <a:cs typeface="Times New Roman" panose="02020603050405020304" pitchFamily="18" charset="0"/>
              </a:rPr>
            </a:br>
            <a:endParaRPr lang="en-AU" sz="1600" b="1" dirty="0">
              <a:latin typeface="Copperplate Gothic Bold" panose="020E0705020206020404" pitchFamily="34" charset="77"/>
            </a:endParaRPr>
          </a:p>
        </p:txBody>
      </p:sp>
      <p:sp>
        <p:nvSpPr>
          <p:cNvPr id="4" name="Text Placeholder 3">
            <a:extLst>
              <a:ext uri="{FF2B5EF4-FFF2-40B4-BE49-F238E27FC236}">
                <a16:creationId xmlns:a16="http://schemas.microsoft.com/office/drawing/2014/main" id="{29919BF2-84BC-D79D-76D1-FBD7CD02EAEF}"/>
              </a:ext>
            </a:extLst>
          </p:cNvPr>
          <p:cNvSpPr>
            <a:spLocks noGrp="1"/>
          </p:cNvSpPr>
          <p:nvPr>
            <p:ph type="body" sz="half" idx="2"/>
          </p:nvPr>
        </p:nvSpPr>
        <p:spPr>
          <a:xfrm>
            <a:off x="161925" y="1827538"/>
            <a:ext cx="6901536" cy="4873625"/>
          </a:xfrm>
        </p:spPr>
        <p:txBody>
          <a:bodyPr>
            <a:normAutofit fontScale="25000" lnSpcReduction="20000"/>
          </a:bodyPr>
          <a:lstStyle/>
          <a:p>
            <a:pPr>
              <a:lnSpc>
                <a:spcPct val="107000"/>
              </a:lnSpc>
              <a:spcAft>
                <a:spcPts val="800"/>
              </a:spcAft>
            </a:pPr>
            <a:r>
              <a:rPr lang="en-GB" sz="5600" b="1" dirty="0">
                <a:effectLst/>
                <a:latin typeface="Copperplate Gothic Bold" panose="020E0705020206020404" pitchFamily="34" charset="77"/>
                <a:ea typeface="Calibri" panose="020F0502020204030204" pitchFamily="34" charset="0"/>
                <a:cs typeface="Times New Roman" panose="02020603050405020304" pitchFamily="18" charset="0"/>
              </a:rPr>
              <a:t>NON VEGETARIAN</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House Made Sausage Rolls with Tomato Relish $5.50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Camembert and Caramelised Onion Tart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Lemon Pepper Prawn Cutlets $5.5</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Satay Chicken Skewers w dipping sauce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Teriyaki Squid w Kewpie Mayo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Crispy Sweet Chilli Glazed Pork Belly Bites $5.50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Pulled Beef Sliders/Bao with coleslaw and Sriracha Mayo $5.00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Yellow Chicken curry and rice $6.00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20000"/>
              </a:lnSpc>
              <a:spcAft>
                <a:spcPts val="800"/>
              </a:spcAft>
            </a:pPr>
            <a:r>
              <a:rPr lang="en-GB" sz="5600" dirty="0">
                <a:effectLst/>
                <a:latin typeface="Copperplate Gothic Bold" panose="020E0705020206020404" pitchFamily="34" charset="77"/>
                <a:ea typeface="Calibri" panose="020F0502020204030204" pitchFamily="34" charset="0"/>
                <a:cs typeface="Times New Roman" panose="02020603050405020304" pitchFamily="18" charset="0"/>
              </a:rPr>
              <a:t>Fried Rice – Duck and veg $6.00</a:t>
            </a:r>
            <a:endParaRPr lang="en-AU" sz="56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07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4000" dirty="0"/>
          </a:p>
        </p:txBody>
      </p:sp>
      <p:sp>
        <p:nvSpPr>
          <p:cNvPr id="3" name="TextBox 2">
            <a:extLst>
              <a:ext uri="{FF2B5EF4-FFF2-40B4-BE49-F238E27FC236}">
                <a16:creationId xmlns:a16="http://schemas.microsoft.com/office/drawing/2014/main" id="{E9D926AA-2D7B-038C-F0C2-23BBFD8E376E}"/>
              </a:ext>
            </a:extLst>
          </p:cNvPr>
          <p:cNvSpPr txBox="1"/>
          <p:nvPr/>
        </p:nvSpPr>
        <p:spPr>
          <a:xfrm>
            <a:off x="7063461" y="1744185"/>
            <a:ext cx="5143499" cy="5897833"/>
          </a:xfrm>
          <a:prstGeom prst="rect">
            <a:avLst/>
          </a:prstGeom>
          <a:noFill/>
        </p:spPr>
        <p:txBody>
          <a:bodyPr wrap="square" rtlCol="0">
            <a:spAutoFit/>
          </a:bodyPr>
          <a:lstStyle/>
          <a:p>
            <a:pPr>
              <a:lnSpc>
                <a:spcPct val="107000"/>
              </a:lnSpc>
              <a:spcAft>
                <a:spcPts val="800"/>
              </a:spcAft>
            </a:pPr>
            <a:r>
              <a:rPr lang="en-GB" sz="1400" b="1" dirty="0">
                <a:effectLst/>
                <a:latin typeface="Copperplate Gothic Bold" panose="020E0705020206020404" pitchFamily="34" charset="77"/>
                <a:ea typeface="Calibri" panose="020F0502020204030204" pitchFamily="34" charset="0"/>
                <a:cs typeface="Times New Roman" panose="02020603050405020304" pitchFamily="18" charset="0"/>
              </a:rPr>
              <a:t>DESSERTS- $5.50</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Key lime Pie</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Double Chocolate Brownie </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Almond Friands – assorted</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Chocolate Mousse cups</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Mini Pavlovas with Cream</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Chocolate Truffle assorted</a:t>
            </a: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Mini </a:t>
            </a:r>
            <a:r>
              <a:rPr lang="en-GB" sz="1400" dirty="0" err="1">
                <a:effectLst/>
                <a:latin typeface="Copperplate Gothic Bold" panose="020E0705020206020404" pitchFamily="34" charset="77"/>
                <a:ea typeface="Calibri" panose="020F0502020204030204" pitchFamily="34" charset="0"/>
                <a:cs typeface="Times New Roman" panose="02020603050405020304" pitchFamily="18" charset="0"/>
              </a:rPr>
              <a:t>Cheescake</a:t>
            </a: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  - Assorted flavours</a:t>
            </a:r>
          </a:p>
          <a:p>
            <a:pPr>
              <a:lnSpc>
                <a:spcPct val="107000"/>
              </a:lnSpc>
              <a:spcAft>
                <a:spcPts val="800"/>
              </a:spcAft>
            </a:pPr>
            <a:endParaRPr lang="en-GB" sz="1400" dirty="0">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07000"/>
              </a:lnSpc>
              <a:spcAft>
                <a:spcPts val="800"/>
              </a:spcAft>
            </a:pPr>
            <a:r>
              <a:rPr lang="en-GB" sz="1400" dirty="0">
                <a:effectLst/>
                <a:latin typeface="Copperplate Gothic Bold" panose="020E0705020206020404" pitchFamily="34" charset="77"/>
                <a:ea typeface="Calibri" panose="020F0502020204030204" pitchFamily="34" charset="0"/>
                <a:cs typeface="Times New Roman" panose="02020603050405020304" pitchFamily="18" charset="0"/>
              </a:rPr>
              <a:t>Grazing Boards – Your choice of Cheeses, Cold Cuts, Olives, Breads and Dips. Price subject to selection. 7</a:t>
            </a:r>
          </a:p>
          <a:p>
            <a:pPr>
              <a:lnSpc>
                <a:spcPct val="107000"/>
              </a:lnSpc>
              <a:spcAft>
                <a:spcPts val="800"/>
              </a:spcAft>
            </a:pPr>
            <a:r>
              <a:rPr lang="en-GB" sz="1000" dirty="0">
                <a:latin typeface="Copperplate Gothic Bold" panose="020E0705020206020404" pitchFamily="34" charset="77"/>
                <a:ea typeface="Calibri" panose="020F0502020204030204" pitchFamily="34" charset="0"/>
                <a:cs typeface="Times New Roman" panose="02020603050405020304" pitchFamily="18" charset="0"/>
              </a:rPr>
              <a:t>(</a:t>
            </a:r>
            <a:r>
              <a:rPr lang="en-GB" sz="1000" dirty="0">
                <a:effectLst/>
                <a:latin typeface="Copperplate Gothic Bold" panose="020E0705020206020404" pitchFamily="34" charset="77"/>
                <a:ea typeface="Calibri" panose="020F0502020204030204" pitchFamily="34" charset="0"/>
                <a:cs typeface="Times New Roman" panose="02020603050405020304" pitchFamily="18" charset="0"/>
              </a:rPr>
              <a:t>Grazing Board prices are subject to change regarding item choice and current market pricing)</a:t>
            </a:r>
            <a:br>
              <a:rPr lang="en-AU" sz="1400" dirty="0">
                <a:effectLst/>
                <a:latin typeface="Copperplate Gothic Bold" panose="020E0705020206020404" pitchFamily="34" charset="77"/>
                <a:ea typeface="Calibri" panose="020F0502020204030204" pitchFamily="34" charset="0"/>
                <a:cs typeface="Times New Roman" panose="02020603050405020304" pitchFamily="18" charset="0"/>
              </a:rPr>
            </a:b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pPr>
              <a:lnSpc>
                <a:spcPct val="107000"/>
              </a:lnSpc>
              <a:spcAft>
                <a:spcPts val="800"/>
              </a:spcAft>
            </a:pPr>
            <a:endParaRPr lang="en-AU" sz="1400" dirty="0">
              <a:effectLst/>
              <a:latin typeface="Copperplate Gothic Bold" panose="020E0705020206020404" pitchFamily="34" charset="77"/>
              <a:ea typeface="Calibri" panose="020F0502020204030204" pitchFamily="34" charset="0"/>
              <a:cs typeface="Times New Roman" panose="02020603050405020304" pitchFamily="18" charset="0"/>
            </a:endParaRPr>
          </a:p>
          <a:p>
            <a:endParaRPr lang="en-US" dirty="0"/>
          </a:p>
        </p:txBody>
      </p:sp>
      <p:pic>
        <p:nvPicPr>
          <p:cNvPr id="5" name="Picture 4" descr="A green leaves and red berries&#10;&#10;Description automatically generated">
            <a:extLst>
              <a:ext uri="{FF2B5EF4-FFF2-40B4-BE49-F238E27FC236}">
                <a16:creationId xmlns:a16="http://schemas.microsoft.com/office/drawing/2014/main" id="{F221BC74-3AD2-6C06-C390-6BEDF8A3CC8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8653719">
            <a:off x="-58437" y="248388"/>
            <a:ext cx="1753856" cy="1506855"/>
          </a:xfrm>
          <a:prstGeom prst="rect">
            <a:avLst/>
          </a:prstGeom>
        </p:spPr>
      </p:pic>
    </p:spTree>
    <p:extLst>
      <p:ext uri="{BB962C8B-B14F-4D97-AF65-F5344CB8AC3E}">
        <p14:creationId xmlns:p14="http://schemas.microsoft.com/office/powerpoint/2010/main" val="2367717690"/>
      </p:ext>
    </p:extLst>
  </p:cSld>
  <p:clrMapOvr>
    <a:masterClrMapping/>
  </p:clrMapOvr>
  <mc:AlternateContent xmlns:mc="http://schemas.openxmlformats.org/markup-compatibility/2006" xmlns:p14="http://schemas.microsoft.com/office/powerpoint/2010/main">
    <mc:Choice Requires="p14">
      <p:transition spd="slow" p14:dur="2000" advTm="11274"/>
    </mc:Choice>
    <mc:Fallback xmlns="">
      <p:transition spd="slow" advTm="1127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3C1C5CC-E7E6-D9A8-3655-5523F5E72EA4}"/>
              </a:ext>
            </a:extLst>
          </p:cNvPr>
          <p:cNvPicPr>
            <a:picLocks noChangeAspect="1"/>
          </p:cNvPicPr>
          <p:nvPr/>
        </p:nvPicPr>
        <p:blipFill rotWithShape="1">
          <a:blip r:embed="rId2"/>
          <a:srcRect t="24374" b="9946"/>
          <a:stretch/>
        </p:blipFill>
        <p:spPr>
          <a:xfrm>
            <a:off x="4267201" y="10"/>
            <a:ext cx="7924800" cy="3383270"/>
          </a:xfrm>
          <a:prstGeom prst="rect">
            <a:avLst/>
          </a:prstGeom>
        </p:spPr>
      </p:pic>
      <p:pic>
        <p:nvPicPr>
          <p:cNvPr id="9" name="Picture 8" descr="Logo&#10;&#10;Description automatically generated">
            <a:extLst>
              <a:ext uri="{FF2B5EF4-FFF2-40B4-BE49-F238E27FC236}">
                <a16:creationId xmlns:a16="http://schemas.microsoft.com/office/drawing/2014/main" id="{2A555D42-F16B-1C56-288C-1B7ADDA51566}"/>
              </a:ext>
            </a:extLst>
          </p:cNvPr>
          <p:cNvPicPr>
            <a:picLocks noChangeAspect="1"/>
          </p:cNvPicPr>
          <p:nvPr/>
        </p:nvPicPr>
        <p:blipFill rotWithShape="1">
          <a:blip r:embed="rId3">
            <a:extLst>
              <a:ext uri="{28A0092B-C50C-407E-A947-70E740481C1C}">
                <a14:useLocalDpi xmlns:a14="http://schemas.microsoft.com/office/drawing/2010/main" val="0"/>
              </a:ext>
            </a:extLst>
          </a:blip>
          <a:srcRect r="2" b="1591"/>
          <a:stretch/>
        </p:blipFill>
        <p:spPr>
          <a:xfrm>
            <a:off x="4650916" y="3474720"/>
            <a:ext cx="7555832" cy="3383280"/>
          </a:xfrm>
          <a:prstGeom prst="rect">
            <a:avLst/>
          </a:prstGeom>
        </p:spPr>
      </p:pic>
      <p:sp useBgFill="1">
        <p:nvSpPr>
          <p:cNvPr id="31" name="Freeform: Shape 30">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CA9498C-9114-1FF2-A441-C5836CA9567F}"/>
              </a:ext>
            </a:extLst>
          </p:cNvPr>
          <p:cNvSpPr txBox="1"/>
          <p:nvPr/>
        </p:nvSpPr>
        <p:spPr>
          <a:xfrm>
            <a:off x="658216" y="-2386795"/>
            <a:ext cx="3992700" cy="3877197"/>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400" b="1" kern="1200" dirty="0">
                <a:solidFill>
                  <a:schemeClr val="tx1"/>
                </a:solidFill>
                <a:latin typeface="Copperplate Gothic Bold" panose="020E0705020206020404" pitchFamily="34" charset="77"/>
                <a:ea typeface="+mj-ea"/>
                <a:cs typeface="+mj-cs"/>
              </a:rPr>
              <a:t>Beverage Packages</a:t>
            </a:r>
          </a:p>
        </p:txBody>
      </p:sp>
      <p:sp>
        <p:nvSpPr>
          <p:cNvPr id="10" name="TextBox 9">
            <a:extLst>
              <a:ext uri="{FF2B5EF4-FFF2-40B4-BE49-F238E27FC236}">
                <a16:creationId xmlns:a16="http://schemas.microsoft.com/office/drawing/2014/main" id="{7286473B-A963-1461-24D1-2BF93452EBFB}"/>
              </a:ext>
            </a:extLst>
          </p:cNvPr>
          <p:cNvSpPr txBox="1"/>
          <p:nvPr/>
        </p:nvSpPr>
        <p:spPr>
          <a:xfrm>
            <a:off x="0" y="2203110"/>
            <a:ext cx="4336590" cy="4616648"/>
          </a:xfrm>
          <a:prstGeom prst="rect">
            <a:avLst/>
          </a:prstGeom>
          <a:noFill/>
        </p:spPr>
        <p:txBody>
          <a:bodyPr wrap="square" rtlCol="0">
            <a:spAutoFit/>
          </a:bodyPr>
          <a:lstStyle/>
          <a:p>
            <a:pPr algn="ctr"/>
            <a:r>
              <a:rPr lang="en-AU" sz="1400" dirty="0">
                <a:latin typeface="Copperplate Gothic Bold" panose="020E0705020206020404" pitchFamily="34" charset="77"/>
              </a:rPr>
              <a:t> you can have standalone </a:t>
            </a:r>
          </a:p>
          <a:p>
            <a:pPr algn="ctr"/>
            <a:r>
              <a:rPr lang="en-AU" sz="1400" dirty="0">
                <a:latin typeface="Copperplate Gothic Bold" panose="020E0705020206020404" pitchFamily="34" charset="77"/>
              </a:rPr>
              <a:t>or add a cocktail package</a:t>
            </a:r>
          </a:p>
          <a:p>
            <a:pPr algn="ctr"/>
            <a:endParaRPr lang="en-AU" sz="1400" b="0" i="0" dirty="0">
              <a:effectLst/>
              <a:latin typeface="Copperplate Gothic Bold" panose="020E0705020206020404" pitchFamily="34" charset="77"/>
            </a:endParaRPr>
          </a:p>
          <a:p>
            <a:pPr algn="ctr"/>
            <a:r>
              <a:rPr lang="en-AU" sz="1400" b="0" i="0" dirty="0">
                <a:effectLst/>
                <a:latin typeface="Copperplate Gothic Bold" panose="020E0705020206020404" pitchFamily="34" charset="77"/>
              </a:rPr>
              <a:t>Select 4 cocktails from our cocktail menu.</a:t>
            </a:r>
            <a:br>
              <a:rPr lang="en-AU" sz="1400" dirty="0">
                <a:latin typeface="Copperplate Gothic Bold" panose="020E0705020206020404" pitchFamily="34" charset="77"/>
              </a:rPr>
            </a:br>
            <a:br>
              <a:rPr lang="en-AU" sz="1400" dirty="0">
                <a:latin typeface="Copperplate Gothic Bold" panose="020E0705020206020404" pitchFamily="34" charset="77"/>
              </a:rPr>
            </a:br>
            <a:r>
              <a:rPr lang="en-AU" sz="1400" b="0" i="0" dirty="0">
                <a:effectLst/>
                <a:latin typeface="Copperplate Gothic Bold" panose="020E0705020206020404" pitchFamily="34" charset="77"/>
              </a:rPr>
              <a:t>Fresh pressed juices, garnishes, elegant glassware, barware. </a:t>
            </a:r>
            <a:br>
              <a:rPr lang="en-AU" sz="1400" dirty="0">
                <a:latin typeface="Copperplate Gothic Bold" panose="020E0705020206020404" pitchFamily="34" charset="77"/>
              </a:rPr>
            </a:br>
            <a:br>
              <a:rPr lang="en-AU" sz="1400" dirty="0">
                <a:latin typeface="Copperplate Gothic Bold" panose="020E0705020206020404" pitchFamily="34" charset="77"/>
              </a:rPr>
            </a:br>
            <a:r>
              <a:rPr lang="en-AU" sz="1400" b="0" i="0" dirty="0">
                <a:effectLst/>
                <a:latin typeface="Copperplate Gothic Bold" panose="020E0705020206020404" pitchFamily="34" charset="77"/>
              </a:rPr>
              <a:t>We are here to create a hassle-free cocktail party for you!</a:t>
            </a:r>
            <a:br>
              <a:rPr lang="en-AU" sz="1400" dirty="0">
                <a:latin typeface="Copperplate Gothic Bold" panose="020E0705020206020404" pitchFamily="34" charset="77"/>
              </a:rPr>
            </a:br>
            <a:br>
              <a:rPr lang="en-AU" sz="1400" dirty="0">
                <a:latin typeface="Copperplate Gothic Bold" panose="020E0705020206020404" pitchFamily="34" charset="77"/>
              </a:rPr>
            </a:br>
            <a:r>
              <a:rPr lang="en-AU" sz="1400" b="0" i="0" dirty="0">
                <a:effectLst/>
                <a:latin typeface="Copperplate Gothic Bold" panose="020E0705020206020404" pitchFamily="34" charset="77"/>
              </a:rPr>
              <a:t>Mocktail drinkers worry no more! We can produce most of our cocktails using a brand-new NON-ALCOHOLIC spirit range.</a:t>
            </a:r>
            <a:br>
              <a:rPr lang="en-AU" sz="1400" dirty="0">
                <a:latin typeface="Copperplate Gothic Bold" panose="020E0705020206020404" pitchFamily="34" charset="77"/>
              </a:rPr>
            </a:br>
            <a:r>
              <a:rPr lang="en-AU" sz="1400" b="0" i="0" dirty="0">
                <a:effectLst/>
                <a:latin typeface="Copperplate Gothic Bold" panose="020E0705020206020404" pitchFamily="34" charset="77"/>
              </a:rPr>
              <a:t>Ensure your non-alcohol drinkers are included in all the fun!</a:t>
            </a:r>
          </a:p>
          <a:p>
            <a:pPr algn="ctr"/>
            <a:endParaRPr lang="en-AU" sz="1400" dirty="0">
              <a:latin typeface="Copperplate Gothic Bold" panose="020E0705020206020404" pitchFamily="34" charset="77"/>
            </a:endParaRPr>
          </a:p>
          <a:p>
            <a:pPr algn="ctr"/>
            <a:r>
              <a:rPr lang="en-AU" sz="1400" dirty="0">
                <a:latin typeface="Copperplate Gothic Bold" panose="020E0705020206020404" pitchFamily="34" charset="77"/>
              </a:rPr>
              <a:t>Signature Cocktail service available- Create an event themed cocktail !</a:t>
            </a:r>
            <a:endParaRPr lang="en-US" sz="1400" dirty="0">
              <a:latin typeface="Copperplate Gothic Bold" panose="020E0705020206020404" pitchFamily="34" charset="77"/>
            </a:endParaRPr>
          </a:p>
        </p:txBody>
      </p:sp>
      <p:sp>
        <p:nvSpPr>
          <p:cNvPr id="11" name="TextBox 10">
            <a:extLst>
              <a:ext uri="{FF2B5EF4-FFF2-40B4-BE49-F238E27FC236}">
                <a16:creationId xmlns:a16="http://schemas.microsoft.com/office/drawing/2014/main" id="{EECD664F-0DDF-32EC-9899-FCC220DC5011}"/>
              </a:ext>
            </a:extLst>
          </p:cNvPr>
          <p:cNvSpPr txBox="1"/>
          <p:nvPr/>
        </p:nvSpPr>
        <p:spPr>
          <a:xfrm>
            <a:off x="0" y="1598667"/>
            <a:ext cx="4336590" cy="523220"/>
          </a:xfrm>
          <a:prstGeom prst="rect">
            <a:avLst/>
          </a:prstGeom>
          <a:noFill/>
        </p:spPr>
        <p:txBody>
          <a:bodyPr wrap="square" rtlCol="0">
            <a:spAutoFit/>
          </a:bodyPr>
          <a:lstStyle/>
          <a:p>
            <a:pPr algn="ctr"/>
            <a:r>
              <a:rPr lang="en-US" sz="1400" dirty="0">
                <a:latin typeface="Copperplate Gothic Bold" panose="020E0705020206020404" pitchFamily="34" charset="77"/>
              </a:rPr>
              <a:t>All Inclusive Beer, Wine and Soft Drink </a:t>
            </a:r>
          </a:p>
          <a:p>
            <a:pPr algn="ctr"/>
            <a:r>
              <a:rPr lang="en-US" sz="1400" dirty="0">
                <a:latin typeface="Copperplate Gothic Bold" panose="020E0705020206020404" pitchFamily="34" charset="77"/>
              </a:rPr>
              <a:t>Packages Per person/per hour</a:t>
            </a:r>
          </a:p>
        </p:txBody>
      </p:sp>
    </p:spTree>
    <p:extLst>
      <p:ext uri="{BB962C8B-B14F-4D97-AF65-F5344CB8AC3E}">
        <p14:creationId xmlns:p14="http://schemas.microsoft.com/office/powerpoint/2010/main" val="1425652072"/>
      </p:ext>
    </p:extLst>
  </p:cSld>
  <p:clrMapOvr>
    <a:masterClrMapping/>
  </p:clrMapOvr>
  <mc:AlternateContent xmlns:mc="http://schemas.openxmlformats.org/markup-compatibility/2006" xmlns:p14="http://schemas.microsoft.com/office/powerpoint/2010/main">
    <mc:Choice Requires="p14">
      <p:transition spd="slow" p14:dur="2000" advTm="8330"/>
    </mc:Choice>
    <mc:Fallback xmlns="">
      <p:transition spd="slow" advTm="833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5D2E51-A652-4FCB-ADE3-8974F2723C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8E18253-076D-4D89-968E-FCD8887E2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EBCC24-DE3B-4BAD-9624-83E1C2D6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B662834-5B13-149C-F0E8-49814B6CA216}"/>
              </a:ext>
            </a:extLst>
          </p:cNvPr>
          <p:cNvSpPr>
            <a:spLocks noGrp="1"/>
          </p:cNvSpPr>
          <p:nvPr>
            <p:ph type="title"/>
          </p:nvPr>
        </p:nvSpPr>
        <p:spPr>
          <a:xfrm>
            <a:off x="438912" y="859536"/>
            <a:ext cx="4837176" cy="1243584"/>
          </a:xfrm>
        </p:spPr>
        <p:txBody>
          <a:bodyPr vert="horz" lIns="91440" tIns="45720" rIns="91440" bIns="45720" rtlCol="0" anchor="ctr">
            <a:normAutofit/>
          </a:bodyPr>
          <a:lstStyle/>
          <a:p>
            <a:r>
              <a:rPr lang="en-US" sz="2800" b="1" dirty="0">
                <a:latin typeface="Copperplate Gothic Bold" panose="020E0705020206020404" pitchFamily="34" charset="77"/>
              </a:rPr>
              <a:t>BEVERAGE PACKAGE- 30 people minimum </a:t>
            </a:r>
            <a:br>
              <a:rPr lang="en-US" sz="2800" b="1" dirty="0">
                <a:latin typeface="Copperplate Gothic Bold" panose="020E0705020206020404" pitchFamily="34" charset="77"/>
              </a:rPr>
            </a:br>
            <a:r>
              <a:rPr lang="en-US" sz="2800" b="1" dirty="0">
                <a:latin typeface="Copperplate Gothic Bold" panose="020E0705020206020404" pitchFamily="34" charset="77"/>
              </a:rPr>
              <a:t>(Price per person)</a:t>
            </a:r>
          </a:p>
        </p:txBody>
      </p:sp>
      <p:sp>
        <p:nvSpPr>
          <p:cNvPr id="19" name="Rectangle 18">
            <a:extLst>
              <a:ext uri="{FF2B5EF4-FFF2-40B4-BE49-F238E27FC236}">
                <a16:creationId xmlns:a16="http://schemas.microsoft.com/office/drawing/2014/main" id="{8C07AF1D-AB44-447B-BC2F-DBECCC06C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6FCD70E2-BD62-41E4-975D-E58B07928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9919BF2-84BC-D79D-76D1-FBD7CD02EAEF}"/>
              </a:ext>
            </a:extLst>
          </p:cNvPr>
          <p:cNvSpPr>
            <a:spLocks noGrp="1"/>
          </p:cNvSpPr>
          <p:nvPr>
            <p:ph type="body" sz="half" idx="2"/>
          </p:nvPr>
        </p:nvSpPr>
        <p:spPr>
          <a:xfrm>
            <a:off x="438912" y="2514600"/>
            <a:ext cx="4837176" cy="3666744"/>
          </a:xfrm>
        </p:spPr>
        <p:txBody>
          <a:bodyPr vert="horz" lIns="91440" tIns="45720" rIns="91440" bIns="45720" rtlCol="0">
            <a:normAutofit/>
          </a:bodyPr>
          <a:lstStyle/>
          <a:p>
            <a:pPr fontAlgn="t">
              <a:spcBef>
                <a:spcPts val="0"/>
              </a:spcBef>
              <a:spcAft>
                <a:spcPts val="0"/>
              </a:spcAft>
            </a:pPr>
            <a:r>
              <a:rPr lang="en-US" sz="1800" b="1" i="0" u="none" strike="noStrike" dirty="0">
                <a:effectLst/>
                <a:latin typeface="Copperplate Gothic Bold" panose="020E0705020206020404" pitchFamily="34" charset="77"/>
              </a:rPr>
              <a:t>Selection</a:t>
            </a:r>
          </a:p>
          <a:p>
            <a:pPr fontAlgn="t">
              <a:spcBef>
                <a:spcPts val="0"/>
              </a:spcBef>
              <a:spcAft>
                <a:spcPts val="0"/>
              </a:spcAft>
            </a:pPr>
            <a:endParaRPr lang="en-US" sz="1800" b="1" i="0" u="none" strike="noStrike" dirty="0">
              <a:effectLst/>
              <a:latin typeface="Copperplate Gothic Bold" panose="020E0705020206020404" pitchFamily="34" charset="77"/>
            </a:endParaRPr>
          </a:p>
          <a:p>
            <a:pPr fontAlgn="t">
              <a:spcBef>
                <a:spcPts val="0"/>
              </a:spcBef>
              <a:spcAft>
                <a:spcPts val="0"/>
              </a:spcAft>
            </a:pPr>
            <a:r>
              <a:rPr lang="en-US" sz="1800" i="0" u="none" strike="noStrike" dirty="0">
                <a:effectLst/>
                <a:latin typeface="Copperplate Gothic Bold" panose="020E0705020206020404" pitchFamily="34" charset="77"/>
              </a:rPr>
              <a:t>Wine:</a:t>
            </a:r>
          </a:p>
          <a:p>
            <a:pPr fontAlgn="t">
              <a:spcBef>
                <a:spcPts val="0"/>
              </a:spcBef>
              <a:spcAft>
                <a:spcPts val="0"/>
              </a:spcAft>
            </a:pPr>
            <a:r>
              <a:rPr lang="en-US" sz="1800" dirty="0">
                <a:effectLst/>
                <a:latin typeface="Copperplate Gothic Bold" panose="020E0705020206020404" pitchFamily="34" charset="77"/>
              </a:rPr>
              <a:t>Sparkling: </a:t>
            </a:r>
            <a:r>
              <a:rPr lang="en-US" sz="1800" dirty="0" err="1">
                <a:effectLst/>
                <a:latin typeface="Copperplate Gothic Bold" panose="020E0705020206020404" pitchFamily="34" charset="77"/>
              </a:rPr>
              <a:t>Lenton</a:t>
            </a:r>
            <a:r>
              <a:rPr lang="en-US" sz="1800" dirty="0">
                <a:effectLst/>
                <a:latin typeface="Copperplate Gothic Bold" panose="020E0705020206020404" pitchFamily="34" charset="77"/>
              </a:rPr>
              <a:t> Brae Blanc De Blanc</a:t>
            </a:r>
          </a:p>
          <a:p>
            <a:pPr fontAlgn="t">
              <a:spcBef>
                <a:spcPts val="0"/>
              </a:spcBef>
            </a:pPr>
            <a:r>
              <a:rPr lang="en-US" sz="1800" dirty="0">
                <a:effectLst/>
                <a:latin typeface="Copperplate Gothic Bold" panose="020E0705020206020404" pitchFamily="34" charset="77"/>
              </a:rPr>
              <a:t>White: </a:t>
            </a:r>
            <a:r>
              <a:rPr lang="en-US" sz="1800" dirty="0" err="1">
                <a:effectLst/>
                <a:latin typeface="Copperplate Gothic Bold" panose="020E0705020206020404" pitchFamily="34" charset="77"/>
              </a:rPr>
              <a:t>Ferngrove</a:t>
            </a:r>
            <a:r>
              <a:rPr lang="en-US" sz="1800" dirty="0">
                <a:effectLst/>
                <a:latin typeface="Copperplate Gothic Bold" panose="020E0705020206020404" pitchFamily="34" charset="77"/>
              </a:rPr>
              <a:t> Sauvignon Blanc </a:t>
            </a:r>
          </a:p>
          <a:p>
            <a:pPr fontAlgn="t">
              <a:spcBef>
                <a:spcPts val="0"/>
              </a:spcBef>
            </a:pPr>
            <a:r>
              <a:rPr lang="en-US" sz="1800" dirty="0">
                <a:effectLst/>
                <a:latin typeface="Copperplate Gothic Bold" panose="020E0705020206020404" pitchFamily="34" charset="77"/>
              </a:rPr>
              <a:t>Rosé: </a:t>
            </a:r>
            <a:r>
              <a:rPr lang="en-US" sz="1800" dirty="0" err="1">
                <a:effectLst/>
                <a:latin typeface="Copperplate Gothic Bold" panose="020E0705020206020404" pitchFamily="34" charset="77"/>
              </a:rPr>
              <a:t>Wignalls</a:t>
            </a:r>
            <a:r>
              <a:rPr lang="en-US" sz="1800" dirty="0">
                <a:effectLst/>
                <a:latin typeface="Copperplate Gothic Bold" panose="020E0705020206020404" pitchFamily="34" charset="77"/>
              </a:rPr>
              <a:t> Rose</a:t>
            </a:r>
          </a:p>
          <a:p>
            <a:pPr fontAlgn="t">
              <a:spcBef>
                <a:spcPts val="0"/>
              </a:spcBef>
            </a:pPr>
            <a:r>
              <a:rPr lang="en-US" sz="1800" dirty="0">
                <a:effectLst/>
                <a:latin typeface="Copperplate Gothic Bold" panose="020E0705020206020404" pitchFamily="34" charset="77"/>
              </a:rPr>
              <a:t>Red: </a:t>
            </a:r>
            <a:r>
              <a:rPr lang="en-US" sz="1800" dirty="0">
                <a:latin typeface="Copperplate Gothic Bold" panose="020E0705020206020404" pitchFamily="34" charset="77"/>
              </a:rPr>
              <a:t>Monty Leap Far King Shiraz</a:t>
            </a:r>
            <a:endParaRPr lang="en-US" sz="1800" dirty="0">
              <a:effectLst/>
              <a:latin typeface="Copperplate Gothic Bold" panose="020E0705020206020404" pitchFamily="34" charset="77"/>
            </a:endParaRPr>
          </a:p>
          <a:p>
            <a:pPr fontAlgn="t">
              <a:spcBef>
                <a:spcPts val="0"/>
              </a:spcBef>
            </a:pPr>
            <a:endParaRPr lang="en-US" sz="1800" dirty="0">
              <a:effectLst/>
              <a:latin typeface="Copperplate Gothic Bold" panose="020E0705020206020404" pitchFamily="34" charset="77"/>
            </a:endParaRPr>
          </a:p>
          <a:p>
            <a:pPr fontAlgn="t">
              <a:spcBef>
                <a:spcPts val="0"/>
              </a:spcBef>
            </a:pPr>
            <a:r>
              <a:rPr lang="en-US" sz="1800" dirty="0">
                <a:effectLst/>
                <a:latin typeface="Copperplate Gothic Bold" panose="020E0705020206020404" pitchFamily="34" charset="77"/>
              </a:rPr>
              <a:t>Beer: </a:t>
            </a:r>
          </a:p>
          <a:p>
            <a:pPr fontAlgn="t">
              <a:spcBef>
                <a:spcPts val="0"/>
              </a:spcBef>
            </a:pPr>
            <a:r>
              <a:rPr lang="en-US" sz="1800" dirty="0">
                <a:effectLst/>
                <a:latin typeface="Copperplate Gothic Bold" panose="020E0705020206020404" pitchFamily="34" charset="77"/>
              </a:rPr>
              <a:t>Swan Draught Lager 4.5%,</a:t>
            </a:r>
          </a:p>
          <a:p>
            <a:pPr fontAlgn="t">
              <a:spcBef>
                <a:spcPts val="0"/>
              </a:spcBef>
            </a:pPr>
            <a:r>
              <a:rPr lang="en-US" sz="1800" b="1" dirty="0">
                <a:effectLst/>
                <a:latin typeface="Copperplate Gothic Bold" panose="020E0705020206020404" pitchFamily="34" charset="77"/>
              </a:rPr>
              <a:t>Little Creatures ‘Rogers’  </a:t>
            </a:r>
          </a:p>
          <a:p>
            <a:pPr fontAlgn="t">
              <a:spcBef>
                <a:spcPts val="0"/>
              </a:spcBef>
            </a:pPr>
            <a:endParaRPr lang="en-US" sz="1800" dirty="0">
              <a:effectLst/>
              <a:latin typeface="Copperplate Gothic Bold" panose="020E0705020206020404" pitchFamily="34" charset="77"/>
            </a:endParaRPr>
          </a:p>
          <a:p>
            <a:pPr fontAlgn="t">
              <a:spcBef>
                <a:spcPts val="0"/>
              </a:spcBef>
            </a:pPr>
            <a:r>
              <a:rPr lang="en-US" sz="1800" dirty="0">
                <a:effectLst/>
                <a:latin typeface="Copperplate Gothic Bold" panose="020E0705020206020404" pitchFamily="34" charset="77"/>
              </a:rPr>
              <a:t>Soft Drinks</a:t>
            </a:r>
          </a:p>
          <a:p>
            <a:pPr marL="0" indent="-228600" fontAlgn="t">
              <a:spcBef>
                <a:spcPts val="0"/>
              </a:spcBef>
              <a:spcAft>
                <a:spcPts val="0"/>
              </a:spcAft>
              <a:buFont typeface="Arial" panose="020B0604020202020204" pitchFamily="34" charset="0"/>
              <a:buChar char="•"/>
            </a:pPr>
            <a:endParaRPr lang="en-US" sz="1800" i="0" u="none" strike="noStrike" dirty="0">
              <a:effectLst/>
            </a:endParaRPr>
          </a:p>
          <a:p>
            <a:pPr indent="-228600">
              <a:buFont typeface="Arial" panose="020B0604020202020204" pitchFamily="34" charset="0"/>
              <a:buChar char="•"/>
            </a:pPr>
            <a:endParaRPr lang="en-US" sz="1800" dirty="0"/>
          </a:p>
        </p:txBody>
      </p:sp>
      <p:pic>
        <p:nvPicPr>
          <p:cNvPr id="8" name="Picture 7">
            <a:extLst>
              <a:ext uri="{FF2B5EF4-FFF2-40B4-BE49-F238E27FC236}">
                <a16:creationId xmlns:a16="http://schemas.microsoft.com/office/drawing/2014/main" id="{E0E203DA-1116-FE0B-DA16-75DC1A911223}"/>
              </a:ext>
            </a:extLst>
          </p:cNvPr>
          <p:cNvPicPr>
            <a:picLocks noChangeAspect="1"/>
          </p:cNvPicPr>
          <p:nvPr/>
        </p:nvPicPr>
        <p:blipFill>
          <a:blip r:embed="rId2"/>
          <a:stretch>
            <a:fillRect/>
          </a:stretch>
        </p:blipFill>
        <p:spPr>
          <a:xfrm>
            <a:off x="6565392" y="803143"/>
            <a:ext cx="2505456" cy="1672391"/>
          </a:xfrm>
          <a:prstGeom prst="rect">
            <a:avLst/>
          </a:prstGeom>
        </p:spPr>
      </p:pic>
      <p:pic>
        <p:nvPicPr>
          <p:cNvPr id="3" name="Picture 2" descr="Logo&#10;&#10;Description automatically generated">
            <a:extLst>
              <a:ext uri="{FF2B5EF4-FFF2-40B4-BE49-F238E27FC236}">
                <a16:creationId xmlns:a16="http://schemas.microsoft.com/office/drawing/2014/main" id="{F3EF3B11-A762-4866-2BE5-216307B91AE4}"/>
              </a:ext>
            </a:extLst>
          </p:cNvPr>
          <p:cNvPicPr>
            <a:picLocks noChangeAspect="1"/>
          </p:cNvPicPr>
          <p:nvPr/>
        </p:nvPicPr>
        <p:blipFill rotWithShape="1">
          <a:blip r:embed="rId3">
            <a:extLst>
              <a:ext uri="{28A0092B-C50C-407E-A947-70E740481C1C}">
                <a14:useLocalDpi xmlns:a14="http://schemas.microsoft.com/office/drawing/2010/main" val="0"/>
              </a:ext>
            </a:extLst>
          </a:blip>
          <a:srcRect t="10555" b="13021"/>
          <a:stretch/>
        </p:blipFill>
        <p:spPr>
          <a:xfrm>
            <a:off x="9288744" y="1203729"/>
            <a:ext cx="2505456" cy="871220"/>
          </a:xfrm>
          <a:prstGeom prst="rect">
            <a:avLst/>
          </a:prstGeom>
        </p:spPr>
      </p:pic>
      <p:graphicFrame>
        <p:nvGraphicFramePr>
          <p:cNvPr id="5" name="Table 5">
            <a:extLst>
              <a:ext uri="{FF2B5EF4-FFF2-40B4-BE49-F238E27FC236}">
                <a16:creationId xmlns:a16="http://schemas.microsoft.com/office/drawing/2014/main" id="{6DBB205D-F011-BF9D-C4BA-D39F59966AAB}"/>
              </a:ext>
            </a:extLst>
          </p:cNvPr>
          <p:cNvGraphicFramePr>
            <a:graphicFrameLocks noGrp="1"/>
          </p:cNvGraphicFramePr>
          <p:nvPr>
            <p:extLst>
              <p:ext uri="{D42A27DB-BD31-4B8C-83A1-F6EECF244321}">
                <p14:modId xmlns:p14="http://schemas.microsoft.com/office/powerpoint/2010/main" val="1881384038"/>
              </p:ext>
            </p:extLst>
          </p:nvPr>
        </p:nvGraphicFramePr>
        <p:xfrm>
          <a:off x="6565392" y="3934073"/>
          <a:ext cx="5228808" cy="1211133"/>
        </p:xfrm>
        <a:graphic>
          <a:graphicData uri="http://schemas.openxmlformats.org/drawingml/2006/table">
            <a:tbl>
              <a:tblPr firstRow="1" bandRow="1">
                <a:tableStyleId>{5C22544A-7EE6-4342-B048-85BDC9FD1C3A}</a:tableStyleId>
              </a:tblPr>
              <a:tblGrid>
                <a:gridCol w="1777033">
                  <a:extLst>
                    <a:ext uri="{9D8B030D-6E8A-4147-A177-3AD203B41FA5}">
                      <a16:colId xmlns:a16="http://schemas.microsoft.com/office/drawing/2014/main" val="168767292"/>
                    </a:ext>
                  </a:extLst>
                </a:gridCol>
                <a:gridCol w="1674742">
                  <a:extLst>
                    <a:ext uri="{9D8B030D-6E8A-4147-A177-3AD203B41FA5}">
                      <a16:colId xmlns:a16="http://schemas.microsoft.com/office/drawing/2014/main" val="467844252"/>
                    </a:ext>
                  </a:extLst>
                </a:gridCol>
                <a:gridCol w="1777033">
                  <a:extLst>
                    <a:ext uri="{9D8B030D-6E8A-4147-A177-3AD203B41FA5}">
                      <a16:colId xmlns:a16="http://schemas.microsoft.com/office/drawing/2014/main" val="3191706935"/>
                    </a:ext>
                  </a:extLst>
                </a:gridCol>
              </a:tblGrid>
              <a:tr h="1211133">
                <a:tc>
                  <a:txBody>
                    <a:bodyPr/>
                    <a:lstStyle/>
                    <a:p>
                      <a:r>
                        <a:rPr lang="en-US" sz="3200">
                          <a:latin typeface="Copperplate Gothic Bold" panose="020E0705020206020404" pitchFamily="34" charset="77"/>
                        </a:rPr>
                        <a:t>2hrs  $55</a:t>
                      </a:r>
                      <a:endParaRPr lang="en-AU" sz="3200">
                        <a:latin typeface="Copperplate Gothic Bold" panose="020E0705020206020404" pitchFamily="34" charset="77"/>
                      </a:endParaRPr>
                    </a:p>
                  </a:txBody>
                  <a:tcPr marL="163667" marR="163667" marT="81833" marB="81833">
                    <a:solidFill>
                      <a:schemeClr val="bg1"/>
                    </a:solidFill>
                  </a:tcPr>
                </a:tc>
                <a:tc>
                  <a:txBody>
                    <a:bodyPr/>
                    <a:lstStyle/>
                    <a:p>
                      <a:r>
                        <a:rPr lang="en-US" sz="3200">
                          <a:latin typeface="Copperplate Gothic Bold" panose="020E0705020206020404" pitchFamily="34" charset="77"/>
                        </a:rPr>
                        <a:t>3hrs $70</a:t>
                      </a:r>
                      <a:endParaRPr lang="en-AU" sz="3200">
                        <a:latin typeface="Copperplate Gothic Bold" panose="020E0705020206020404" pitchFamily="34" charset="77"/>
                      </a:endParaRPr>
                    </a:p>
                  </a:txBody>
                  <a:tcPr marL="163667" marR="163667" marT="81833" marB="81833">
                    <a:solidFill>
                      <a:schemeClr val="bg1"/>
                    </a:solidFill>
                  </a:tcPr>
                </a:tc>
                <a:tc>
                  <a:txBody>
                    <a:bodyPr/>
                    <a:lstStyle/>
                    <a:p>
                      <a:r>
                        <a:rPr lang="en-US" sz="3200" dirty="0">
                          <a:latin typeface="Copperplate Gothic Bold" panose="020E0705020206020404" pitchFamily="34" charset="77"/>
                        </a:rPr>
                        <a:t>4hrs  $75</a:t>
                      </a:r>
                      <a:endParaRPr lang="en-AU" sz="3200" dirty="0">
                        <a:latin typeface="Copperplate Gothic Bold" panose="020E0705020206020404" pitchFamily="34" charset="77"/>
                      </a:endParaRPr>
                    </a:p>
                  </a:txBody>
                  <a:tcPr marL="163667" marR="163667" marT="81833" marB="81833">
                    <a:solidFill>
                      <a:schemeClr val="bg1"/>
                    </a:solidFill>
                  </a:tcPr>
                </a:tc>
                <a:extLst>
                  <a:ext uri="{0D108BD9-81ED-4DB2-BD59-A6C34878D82A}">
                    <a16:rowId xmlns:a16="http://schemas.microsoft.com/office/drawing/2014/main" val="368122180"/>
                  </a:ext>
                </a:extLst>
              </a:tr>
            </a:tbl>
          </a:graphicData>
        </a:graphic>
      </p:graphicFrame>
    </p:spTree>
    <p:extLst>
      <p:ext uri="{BB962C8B-B14F-4D97-AF65-F5344CB8AC3E}">
        <p14:creationId xmlns:p14="http://schemas.microsoft.com/office/powerpoint/2010/main" val="517962673"/>
      </p:ext>
    </p:extLst>
  </p:cSld>
  <p:clrMapOvr>
    <a:masterClrMapping/>
  </p:clrMapOvr>
  <mc:AlternateContent xmlns:mc="http://schemas.openxmlformats.org/markup-compatibility/2006" xmlns:p14="http://schemas.microsoft.com/office/powerpoint/2010/main">
    <mc:Choice Requires="p14">
      <p:transition spd="slow" p14:dur="2000" advTm="7232"/>
    </mc:Choice>
    <mc:Fallback xmlns="">
      <p:transition spd="slow" advTm="7232"/>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 2013 - 2022</Template>
  <TotalTime>17829</TotalTime>
  <Words>2561</Words>
  <Application>Microsoft Office PowerPoint</Application>
  <PresentationFormat>Widescreen</PresentationFormat>
  <Paragraphs>171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Calibri Light</vt:lpstr>
      <vt:lpstr>Copperplate Gothic Bold</vt:lpstr>
      <vt:lpstr>Office Theme</vt:lpstr>
      <vt:lpstr>PowerPoint Presentation</vt:lpstr>
      <vt:lpstr>Contents</vt:lpstr>
      <vt:lpstr>Welcome To Eve Late Night Bar, Albany</vt:lpstr>
      <vt:lpstr>PowerPoint Presentation</vt:lpstr>
      <vt:lpstr>PowerPoint Presentation</vt:lpstr>
      <vt:lpstr>PREFERED CATERING OPTIONS $35 per head for 5 options below additional options are priced as per below Prices are indicative of 1 piece per person per selection. Extra servings will incur a higher cost.  </vt:lpstr>
      <vt:lpstr>PREFERED CATERING OPTIONS $35 per head for 5 options below additional options are priced as per below Prices are indicative of 1 piece per person per selection. Extra servings will incur a higher cost.  </vt:lpstr>
      <vt:lpstr>PowerPoint Presentation</vt:lpstr>
      <vt:lpstr>BEVERAGE PACKAGE- 30 people minimum  (Price per person)</vt:lpstr>
      <vt:lpstr>COCKTAIL PACKAGE</vt:lpstr>
      <vt:lpstr>FUNCTION SPACE- Private Functions</vt:lpstr>
      <vt:lpstr>FUNCTION SPACE - Exclusive Venue Hire</vt:lpstr>
      <vt:lpstr>TERMS &amp; CONDITIONS CONDITIONS</vt:lpstr>
      <vt:lpstr>TERMS &amp; CONDITIONS</vt:lpstr>
      <vt:lpstr>CONFIRMATION OF FUNCTION BOOKING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hopperton</dc:creator>
  <cp:lastModifiedBy>Lina Thompson</cp:lastModifiedBy>
  <cp:revision>8</cp:revision>
  <dcterms:created xsi:type="dcterms:W3CDTF">2023-02-08T01:04:52Z</dcterms:created>
  <dcterms:modified xsi:type="dcterms:W3CDTF">2023-08-10T08:56:51Z</dcterms:modified>
</cp:coreProperties>
</file>